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55" r:id="rId5"/>
  </p:sldMasterIdLst>
  <p:notesMasterIdLst>
    <p:notesMasterId r:id="rId42"/>
  </p:notesMasterIdLst>
  <p:handoutMasterIdLst>
    <p:handoutMasterId r:id="rId43"/>
  </p:handoutMasterIdLst>
  <p:sldIdLst>
    <p:sldId id="1758" r:id="rId6"/>
    <p:sldId id="1611" r:id="rId7"/>
    <p:sldId id="1778" r:id="rId8"/>
    <p:sldId id="1721" r:id="rId9"/>
    <p:sldId id="2142532950" r:id="rId10"/>
    <p:sldId id="1678" r:id="rId11"/>
    <p:sldId id="1842" r:id="rId12"/>
    <p:sldId id="1843" r:id="rId13"/>
    <p:sldId id="1844" r:id="rId14"/>
    <p:sldId id="1845" r:id="rId15"/>
    <p:sldId id="1841" r:id="rId16"/>
    <p:sldId id="1846" r:id="rId17"/>
    <p:sldId id="1847" r:id="rId18"/>
    <p:sldId id="1848" r:id="rId19"/>
    <p:sldId id="1849" r:id="rId20"/>
    <p:sldId id="1850" r:id="rId21"/>
    <p:sldId id="1851" r:id="rId22"/>
    <p:sldId id="1852" r:id="rId23"/>
    <p:sldId id="1853" r:id="rId24"/>
    <p:sldId id="5805" r:id="rId25"/>
    <p:sldId id="2076137247" r:id="rId26"/>
    <p:sldId id="2076137251" r:id="rId27"/>
    <p:sldId id="2076137252" r:id="rId28"/>
    <p:sldId id="2076136462" r:id="rId29"/>
    <p:sldId id="2076136463" r:id="rId30"/>
    <p:sldId id="2076136460" r:id="rId31"/>
    <p:sldId id="2076137254" r:id="rId32"/>
    <p:sldId id="2076137255" r:id="rId33"/>
    <p:sldId id="2076137256" r:id="rId34"/>
    <p:sldId id="280" r:id="rId35"/>
    <p:sldId id="2076137260" r:id="rId36"/>
    <p:sldId id="284" r:id="rId37"/>
    <p:sldId id="286" r:id="rId38"/>
    <p:sldId id="2076137258" r:id="rId39"/>
    <p:sldId id="270" r:id="rId40"/>
    <p:sldId id="1786"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0B556A"/>
    <a:srgbClr val="0066FF"/>
    <a:srgbClr val="F2C811"/>
    <a:srgbClr val="3C3C41"/>
    <a:srgbClr val="4BCBEE"/>
    <a:srgbClr val="1392B4"/>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A06D2E-7BAC-4FBA-A55F-852EF6E9F91E}" v="4" dt="2022-10-13T21:38:14.6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88" autoAdjust="0"/>
    <p:restoredTop sz="65441" autoAdjust="0"/>
  </p:normalViewPr>
  <p:slideViewPr>
    <p:cSldViewPr snapToGrid="0">
      <p:cViewPr varScale="1">
        <p:scale>
          <a:sx n="50" d="100"/>
          <a:sy n="50" d="100"/>
        </p:scale>
        <p:origin x="922"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548" y="10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E2A06D2E-7BAC-4FBA-A55F-852EF6E9F91E}"/>
    <pc:docChg chg="custSel addSld delSld modSld">
      <pc:chgData name="Brian Moring" userId="d63e1979-4170-492a-9b10-98f39b9268fa" providerId="ADAL" clId="{E2A06D2E-7BAC-4FBA-A55F-852EF6E9F91E}" dt="2022-10-13T21:38:15.862" v="36"/>
      <pc:docMkLst>
        <pc:docMk/>
      </pc:docMkLst>
      <pc:sldChg chg="modSp add mod">
        <pc:chgData name="Brian Moring" userId="d63e1979-4170-492a-9b10-98f39b9268fa" providerId="ADAL" clId="{E2A06D2E-7BAC-4FBA-A55F-852EF6E9F91E}" dt="2022-10-12T20:04:51.818" v="3" actId="20577"/>
        <pc:sldMkLst>
          <pc:docMk/>
          <pc:sldMk cId="0" sldId="270"/>
        </pc:sldMkLst>
        <pc:spChg chg="mod">
          <ac:chgData name="Brian Moring" userId="d63e1979-4170-492a-9b10-98f39b9268fa" providerId="ADAL" clId="{E2A06D2E-7BAC-4FBA-A55F-852EF6E9F91E}" dt="2022-10-12T20:04:51.818" v="3" actId="20577"/>
          <ac:spMkLst>
            <pc:docMk/>
            <pc:sldMk cId="0" sldId="270"/>
            <ac:spMk id="2" creationId="{00000000-0000-0000-0000-000000000000}"/>
          </ac:spMkLst>
        </pc:spChg>
      </pc:sldChg>
      <pc:sldChg chg="modSp mod">
        <pc:chgData name="Brian Moring" userId="d63e1979-4170-492a-9b10-98f39b9268fa" providerId="ADAL" clId="{E2A06D2E-7BAC-4FBA-A55F-852EF6E9F91E}" dt="2022-10-12T20:15:04.484" v="27" actId="20577"/>
        <pc:sldMkLst>
          <pc:docMk/>
          <pc:sldMk cId="1359081573" sldId="1758"/>
        </pc:sldMkLst>
        <pc:spChg chg="mod">
          <ac:chgData name="Brian Moring" userId="d63e1979-4170-492a-9b10-98f39b9268fa" providerId="ADAL" clId="{E2A06D2E-7BAC-4FBA-A55F-852EF6E9F91E}" dt="2022-10-12T20:15:04.484" v="27" actId="20577"/>
          <ac:spMkLst>
            <pc:docMk/>
            <pc:sldMk cId="1359081573" sldId="1758"/>
            <ac:spMk id="17" creationId="{A0771197-DA73-4FF4-A8C4-A27AFF944F66}"/>
          </ac:spMkLst>
        </pc:spChg>
      </pc:sldChg>
      <pc:sldChg chg="modSp mod">
        <pc:chgData name="Brian Moring" userId="d63e1979-4170-492a-9b10-98f39b9268fa" providerId="ADAL" clId="{E2A06D2E-7BAC-4FBA-A55F-852EF6E9F91E}" dt="2022-10-12T20:14:48.385" v="10" actId="20577"/>
        <pc:sldMkLst>
          <pc:docMk/>
          <pc:sldMk cId="4244671936" sldId="1778"/>
        </pc:sldMkLst>
        <pc:spChg chg="mod">
          <ac:chgData name="Brian Moring" userId="d63e1979-4170-492a-9b10-98f39b9268fa" providerId="ADAL" clId="{E2A06D2E-7BAC-4FBA-A55F-852EF6E9F91E}" dt="2022-10-12T20:14:48.385" v="10" actId="20577"/>
          <ac:spMkLst>
            <pc:docMk/>
            <pc:sldMk cId="4244671936" sldId="1778"/>
            <ac:spMk id="56" creationId="{381AF9E0-5069-4553-990A-60AC7FC2972B}"/>
          </ac:spMkLst>
        </pc:spChg>
      </pc:sldChg>
      <pc:sldChg chg="addSp delSp modSp mod chgLayout">
        <pc:chgData name="Brian Moring" userId="d63e1979-4170-492a-9b10-98f39b9268fa" providerId="ADAL" clId="{E2A06D2E-7BAC-4FBA-A55F-852EF6E9F91E}" dt="2022-10-13T16:45:32.652" v="32" actId="478"/>
        <pc:sldMkLst>
          <pc:docMk/>
          <pc:sldMk cId="2592321789" sldId="1786"/>
        </pc:sldMkLst>
        <pc:spChg chg="add del mod ord">
          <ac:chgData name="Brian Moring" userId="d63e1979-4170-492a-9b10-98f39b9268fa" providerId="ADAL" clId="{E2A06D2E-7BAC-4FBA-A55F-852EF6E9F91E}" dt="2022-10-13T16:45:27.631" v="30" actId="478"/>
          <ac:spMkLst>
            <pc:docMk/>
            <pc:sldMk cId="2592321789" sldId="1786"/>
            <ac:spMk id="2" creationId="{E69BA70A-D675-EF6C-BC9D-065E58952FB9}"/>
          </ac:spMkLst>
        </pc:spChg>
        <pc:spChg chg="del mod ord">
          <ac:chgData name="Brian Moring" userId="d63e1979-4170-492a-9b10-98f39b9268fa" providerId="ADAL" clId="{E2A06D2E-7BAC-4FBA-A55F-852EF6E9F91E}" dt="2022-10-13T16:45:30.383" v="31" actId="478"/>
          <ac:spMkLst>
            <pc:docMk/>
            <pc:sldMk cId="2592321789" sldId="1786"/>
            <ac:spMk id="3" creationId="{CCAC5DA3-77EE-48AD-9021-151EE530B3C2}"/>
          </ac:spMkLst>
        </pc:spChg>
        <pc:spChg chg="add del mod">
          <ac:chgData name="Brian Moring" userId="d63e1979-4170-492a-9b10-98f39b9268fa" providerId="ADAL" clId="{E2A06D2E-7BAC-4FBA-A55F-852EF6E9F91E}" dt="2022-10-13T16:45:32.652" v="32" actId="478"/>
          <ac:spMkLst>
            <pc:docMk/>
            <pc:sldMk cId="2592321789" sldId="1786"/>
            <ac:spMk id="5" creationId="{55D6C886-5F4E-0C44-1DBC-44E3B8667C75}"/>
          </ac:spMkLst>
        </pc:spChg>
      </pc:sldChg>
      <pc:sldChg chg="del">
        <pc:chgData name="Brian Moring" userId="d63e1979-4170-492a-9b10-98f39b9268fa" providerId="ADAL" clId="{E2A06D2E-7BAC-4FBA-A55F-852EF6E9F91E}" dt="2022-10-12T20:04:42.923" v="0" actId="47"/>
        <pc:sldMkLst>
          <pc:docMk/>
          <pc:sldMk cId="1219725762" sldId="2076137259"/>
        </pc:sldMkLst>
      </pc:sldChg>
      <pc:sldChg chg="modSp add mod modNotesTx">
        <pc:chgData name="Brian Moring" userId="d63e1979-4170-492a-9b10-98f39b9268fa" providerId="ADAL" clId="{E2A06D2E-7BAC-4FBA-A55F-852EF6E9F91E}" dt="2022-10-13T21:38:15.862" v="36"/>
        <pc:sldMkLst>
          <pc:docMk/>
          <pc:sldMk cId="2903990928" sldId="2142532950"/>
        </pc:sldMkLst>
        <pc:spChg chg="mod">
          <ac:chgData name="Brian Moring" userId="d63e1979-4170-492a-9b10-98f39b9268fa" providerId="ADAL" clId="{E2A06D2E-7BAC-4FBA-A55F-852EF6E9F91E}" dt="2022-10-13T21:38:02.843" v="35"/>
          <ac:spMkLst>
            <pc:docMk/>
            <pc:sldMk cId="2903990928" sldId="2142532950"/>
            <ac:spMk id="15" creationId="{7AFD9358-0F0F-DD41-8430-DD40142A334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11/29/2022 6:31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11/29/2022 6:30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owerapps.microsoft.com/en-us/common-data-servic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4834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Microsoft </a:t>
            </a:r>
            <a:r>
              <a:rPr lang="en-US" altLang="zh-CN" sz="882" b="1" i="0" u="none" strike="noStrike" kern="1200" dirty="0" err="1">
                <a:solidFill>
                  <a:schemeClr val="tx1"/>
                </a:solidFill>
                <a:effectLst/>
                <a:latin typeface="Segoe UI Light" pitchFamily="34" charset="0"/>
                <a:ea typeface="+mn-ea"/>
                <a:cs typeface="+mn-cs"/>
              </a:rPr>
              <a:t>Dataverse</a:t>
            </a:r>
            <a:r>
              <a:rPr lang="en-US" altLang="zh-CN" sz="882" b="1" i="0" u="none" strike="noStrike" kern="1200" dirty="0">
                <a:solidFill>
                  <a:schemeClr val="tx1"/>
                </a:solidFill>
                <a:effectLst/>
                <a:latin typeface="Segoe UI Light" pitchFamily="34" charset="0"/>
                <a:ea typeface="+mn-ea"/>
                <a:cs typeface="+mn-cs"/>
              </a:rPr>
              <a:t> </a:t>
            </a:r>
            <a:r>
              <a:rPr lang="en-US" altLang="zh-CN" sz="882" b="0" i="0" u="none" strike="noStrike" kern="1200" dirty="0">
                <a:solidFill>
                  <a:schemeClr val="tx1"/>
                </a:solidFill>
                <a:effectLst/>
                <a:latin typeface="Segoe UI Light" pitchFamily="34" charset="0"/>
                <a:ea typeface="+mn-ea"/>
                <a:cs typeface="+mn-cs"/>
              </a:rPr>
              <a:t>is a scalable data service and app platform which lets users securely store and manage data from multiple sources and integrate that data in business applications using a common data model to ensure ease and consistency to users. </a:t>
            </a:r>
            <a:r>
              <a:rPr lang="en-US" altLang="zh-CN" sz="1800" dirty="0" err="1">
                <a:effectLst/>
                <a:latin typeface="Calibri" panose="020F0502020204030204" pitchFamily="34" charset="0"/>
                <a:ea typeface="PMingLiU" panose="02020500000000000000" pitchFamily="18" charset="-120"/>
              </a:rPr>
              <a:t>Dataverse</a:t>
            </a:r>
            <a:r>
              <a:rPr lang="en-US" altLang="zh-CN" sz="1800" dirty="0">
                <a:effectLst/>
                <a:latin typeface="Calibri" panose="020F0502020204030204" pitchFamily="34" charset="0"/>
                <a:ea typeface="PMingLiU" panose="02020500000000000000" pitchFamily="18" charset="-120"/>
              </a:rPr>
              <a:t> </a:t>
            </a:r>
            <a:r>
              <a:rPr lang="en-US" altLang="zh-CN" sz="882" b="0" i="0" u="none" strike="noStrike" kern="1200" dirty="0">
                <a:solidFill>
                  <a:schemeClr val="tx1"/>
                </a:solidFill>
                <a:effectLst/>
                <a:latin typeface="Segoe UI Light" pitchFamily="34" charset="0"/>
                <a:ea typeface="+mn-ea"/>
                <a:cs typeface="+mn-cs"/>
              </a:rPr>
              <a:t>is the common currency that enables the components of Power Platform to work together. It’s the foundation that enables the consolidation, display, and manipulation of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69944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dirty="0">
                <a:solidFill>
                  <a:srgbClr val="000000"/>
                </a:solidFill>
                <a:effectLst/>
                <a:latin typeface="Segoe UI" panose="020B0502040204020203" pitchFamily="34" charset="0"/>
              </a:rPr>
              <a:t>Engage with external customers and partners</a:t>
            </a:r>
          </a:p>
          <a:p>
            <a:pPr algn="l"/>
            <a:r>
              <a:rPr lang="en-US" altLang="zh-CN" b="0" i="0" dirty="0">
                <a:solidFill>
                  <a:srgbClr val="000000"/>
                </a:solidFill>
                <a:effectLst/>
                <a:latin typeface="Segoe UI" panose="020B0502040204020203" pitchFamily="34" charset="0"/>
              </a:rPr>
              <a:t>Give internal and external users secure access to your data either anonymously or through commercial authentication providers like LinkedIn, Microsoft, Facebook, and Google, or enterprise providers such as Azure AD B2C and Okta. Set authentication requirements, customize data for each user, and allow users to submit their information privately with straightforward admin controls.</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Enable anyone to build responsive websites</a:t>
            </a:r>
          </a:p>
          <a:p>
            <a:pPr algn="l"/>
            <a:r>
              <a:rPr lang="en-US" altLang="zh-CN" b="0" i="0" dirty="0">
                <a:solidFill>
                  <a:srgbClr val="000000"/>
                </a:solidFill>
                <a:effectLst/>
                <a:latin typeface="Segoe UI" panose="020B0502040204020203" pitchFamily="34" charset="0"/>
              </a:rPr>
              <a:t>Easily match websites to the look and feel of your branding with customizable portal templates and responsive themes. Create and manage the content external users and partners can access using an intuitive interface and step-by-step guidance—no code required.</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Integrate all your data</a:t>
            </a:r>
          </a:p>
          <a:p>
            <a:pPr algn="l"/>
            <a:r>
              <a:rPr lang="en-US" altLang="zh-CN" b="0" i="0" dirty="0">
                <a:solidFill>
                  <a:srgbClr val="000000"/>
                </a:solidFill>
                <a:effectLst/>
                <a:latin typeface="Segoe UI" panose="020B0502040204020203" pitchFamily="34" charset="0"/>
              </a:rPr>
              <a:t>Bring data from the apps you use—including Power BI and Power Automate—together with </a:t>
            </a:r>
            <a:r>
              <a:rPr lang="en-US" altLang="zh-CN" b="0" i="0" u="sng" dirty="0" err="1">
                <a:solidFill>
                  <a:srgbClr val="742774"/>
                </a:solidFill>
                <a:effectLst/>
                <a:latin typeface="Segoe UI" panose="020B0502040204020203" pitchFamily="34" charset="0"/>
                <a:hlinkClick r:id="rId3"/>
              </a:rPr>
              <a:t>Dataverse</a:t>
            </a:r>
            <a:r>
              <a:rPr lang="en-US" altLang="zh-CN" b="0" i="0" u="sng" dirty="0">
                <a:solidFill>
                  <a:srgbClr val="742774"/>
                </a:solidFill>
                <a:effectLst/>
                <a:latin typeface="Segoe UI" panose="020B0502040204020203" pitchFamily="34" charset="0"/>
                <a:hlinkClick r:id="rId3"/>
              </a:rPr>
              <a:t> </a:t>
            </a:r>
            <a:r>
              <a:rPr lang="en-US" altLang="zh-CN" b="0" i="0" dirty="0">
                <a:solidFill>
                  <a:srgbClr val="000000"/>
                </a:solidFill>
                <a:effectLst/>
                <a:latin typeface="Segoe UI" panose="020B0502040204020203" pitchFamily="34" charset="0"/>
              </a:rPr>
              <a:t> and enable your users to interact with it anytime, anywhere . Enrich portals with model-driven forms, views, lists, charts, and dashboards to offer more value with each interaction.</a:t>
            </a:r>
          </a:p>
          <a:p>
            <a:endParaRPr lang="en-US" altLang="zh-CN"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62830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Connectors</a:t>
            </a:r>
            <a:r>
              <a:rPr lang="en-US" altLang="zh-CN" sz="882" b="0" i="0" u="none" strike="noStrike" kern="1200" dirty="0">
                <a:solidFill>
                  <a:schemeClr val="tx1"/>
                </a:solidFill>
                <a:effectLst/>
                <a:latin typeface="Segoe UI Light" pitchFamily="34" charset="0"/>
                <a:ea typeface="+mn-ea"/>
                <a:cs typeface="+mn-cs"/>
              </a:rPr>
              <a:t> enable you to connect apps, data, and devices in the cloud. Consider connectors the bridge across which information and commands travel. There are more than 275 connectors for the Power Platform, enabling all of your data and actions to connect cohesively. Examples of popular connectors include Salesforce, Office 365, Twitter, Dropbox, Google services, and more.</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1" i="0" u="none" strike="noStrike" kern="1200" dirty="0">
                <a:solidFill>
                  <a:schemeClr val="tx1"/>
                </a:solidFill>
                <a:effectLst/>
                <a:latin typeface="Segoe UI Light" pitchFamily="34" charset="0"/>
                <a:ea typeface="+mn-ea"/>
                <a:cs typeface="+mn-cs"/>
              </a:rPr>
              <a:t>Custom Connectors</a:t>
            </a:r>
          </a:p>
          <a:p>
            <a:r>
              <a:rPr lang="en-US" altLang="zh-CN" sz="882" b="0" i="0" u="none" strike="noStrike" kern="1200" dirty="0">
                <a:solidFill>
                  <a:schemeClr val="tx1"/>
                </a:solidFill>
                <a:effectLst/>
                <a:latin typeface="Segoe UI Light" pitchFamily="34" charset="0"/>
                <a:ea typeface="+mn-ea"/>
                <a:cs typeface="+mn-cs"/>
              </a:rPr>
              <a:t>While the Power Platform offers more than 200 connectors, you also have the option to build a custom connector. This will allow you to extend your app by calling a publicly available API, or a custom API you're hosting in a cloud provider, such as Azure. API stands for Application Programming Interface and holds a series of functions available for developers. Connectors work by sending information back and forth across these APIs and gathering available functions into Power Apps or Power Automate. Because these connectors are function-based, they will call specific functions in the underlying service of the API to return the corresponding data.</a:t>
            </a:r>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15199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209782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50812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1" dirty="0">
                <a:latin typeface="Segoe UI Light"/>
                <a:cs typeface="Segoe UI Light"/>
              </a:rPr>
              <a:t>Native Integration to Office 365 services and data sources Include:</a:t>
            </a:r>
          </a:p>
          <a:p>
            <a:pPr marL="171450" indent="-171450">
              <a:buFontTx/>
              <a:buChar char="-"/>
            </a:pPr>
            <a:r>
              <a:rPr lang="en-US" altLang="zh-CN" sz="900" dirty="0">
                <a:latin typeface="Segoe UI Light"/>
                <a:cs typeface="Segoe UI Light"/>
              </a:rPr>
              <a:t>SharePoint Lists</a:t>
            </a:r>
          </a:p>
          <a:p>
            <a:pPr marL="171450" indent="-171450">
              <a:buFontTx/>
              <a:buChar char="-"/>
            </a:pPr>
            <a:r>
              <a:rPr lang="en-US" altLang="zh-CN" sz="900" dirty="0">
                <a:latin typeface="Segoe UI Light"/>
                <a:cs typeface="Segoe UI Light"/>
              </a:rPr>
              <a:t>OneDrive</a:t>
            </a:r>
          </a:p>
          <a:p>
            <a:pPr marL="171450" indent="-171450">
              <a:buFontTx/>
              <a:buChar char="-"/>
            </a:pPr>
            <a:r>
              <a:rPr lang="en-US" altLang="zh-CN" sz="900" dirty="0">
                <a:latin typeface="Segoe UI Light"/>
                <a:cs typeface="Segoe UI Light"/>
              </a:rPr>
              <a:t>Excel Online</a:t>
            </a:r>
          </a:p>
          <a:p>
            <a:pPr marL="171450" indent="-171450">
              <a:buFontTx/>
              <a:buChar char="-"/>
            </a:pPr>
            <a:r>
              <a:rPr lang="en-US" altLang="zh-CN" sz="900" dirty="0">
                <a:latin typeface="Segoe UI Light"/>
                <a:cs typeface="Segoe UI Light"/>
              </a:rPr>
              <a:t>Office 365 Security and Compliance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Users / Identity and Org Chart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D365 services and data include:</a:t>
            </a:r>
          </a:p>
          <a:p>
            <a:pPr marL="171450" indent="-171450">
              <a:buFontTx/>
              <a:buChar char="-"/>
            </a:pPr>
            <a:r>
              <a:rPr lang="en-US" altLang="zh-CN" sz="900" dirty="0">
                <a:latin typeface="Segoe UI Light"/>
                <a:cs typeface="Segoe UI Light"/>
              </a:rPr>
              <a:t>Common Data model</a:t>
            </a:r>
          </a:p>
          <a:p>
            <a:pPr marL="171450" indent="-171450">
              <a:buFontTx/>
              <a:buChar char="-"/>
            </a:pPr>
            <a:r>
              <a:rPr lang="en-US" altLang="zh-CN" sz="900" dirty="0" err="1">
                <a:latin typeface="Segoe UI Light"/>
                <a:cs typeface="Segoe UI Light"/>
              </a:rPr>
              <a:t>Dataverse</a:t>
            </a:r>
            <a:endParaRPr lang="en-US" altLang="zh-CN" sz="900" dirty="0">
              <a:latin typeface="Segoe UI Light"/>
              <a:cs typeface="Segoe UI Light"/>
            </a:endParaRPr>
          </a:p>
          <a:p>
            <a:pPr marL="171450" indent="-171450">
              <a:buFontTx/>
              <a:buChar char="-"/>
            </a:pPr>
            <a:r>
              <a:rPr lang="en-US" altLang="zh-CN" sz="900" dirty="0">
                <a:latin typeface="Segoe UI Light"/>
                <a:cs typeface="Segoe UI Light"/>
              </a:rPr>
              <a:t>Model Driven Apps and mobile player</a:t>
            </a:r>
          </a:p>
          <a:p>
            <a:pPr marL="171450" indent="-171450">
              <a:buFontTx/>
              <a:buChar char="-"/>
            </a:pPr>
            <a:r>
              <a:rPr lang="en-US" altLang="zh-CN" sz="900" dirty="0">
                <a:latin typeface="Segoe UI Light"/>
                <a:cs typeface="Segoe UI Light"/>
              </a:rPr>
              <a:t>Portals</a:t>
            </a:r>
          </a:p>
          <a:p>
            <a:pPr marL="171450" indent="-171450">
              <a:buFontTx/>
              <a:buChar char="-"/>
            </a:pPr>
            <a:r>
              <a:rPr lang="en-US" altLang="zh-CN" sz="900" dirty="0">
                <a:latin typeface="Segoe UI Light"/>
                <a:cs typeface="Segoe UI Light"/>
              </a:rPr>
              <a:t>Customer Insights (AI Builder)</a:t>
            </a:r>
          </a:p>
          <a:p>
            <a:pPr marL="171450" indent="-171450">
              <a:buFontTx/>
              <a:buChar char="-"/>
            </a:pPr>
            <a:r>
              <a:rPr lang="en-US" altLang="zh-CN" sz="900" dirty="0">
                <a:latin typeface="Segoe UI Light"/>
                <a:cs typeface="Segoe UI Light"/>
              </a:rPr>
              <a:t>Customer Voice</a:t>
            </a:r>
          </a:p>
          <a:p>
            <a:pPr marL="171450" indent="-171450">
              <a:buFontTx/>
              <a:buChar char="-"/>
            </a:pPr>
            <a:r>
              <a:rPr lang="en-US" altLang="zh-CN" sz="900" dirty="0">
                <a:latin typeface="Segoe UI Light"/>
                <a:cs typeface="Segoe UI Light"/>
              </a:rPr>
              <a:t>Most D365 services are built on </a:t>
            </a:r>
            <a:r>
              <a:rPr lang="en-US" altLang="zh-CN" sz="900" dirty="0" err="1">
                <a:latin typeface="Segoe UI Light"/>
                <a:cs typeface="Segoe UI Light"/>
              </a:rPr>
              <a:t>Dataverse</a:t>
            </a:r>
            <a:endParaRPr lang="en-US" altLang="zh-CN" dirty="0"/>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Azure Include:</a:t>
            </a:r>
          </a:p>
          <a:p>
            <a:pPr marL="171450" indent="-171450">
              <a:buFontTx/>
              <a:buChar char="-"/>
            </a:pPr>
            <a:r>
              <a:rPr lang="en-US" altLang="zh-CN" sz="900" dirty="0">
                <a:latin typeface="Segoe UI Light"/>
                <a:cs typeface="Segoe UI Light"/>
              </a:rPr>
              <a:t>Azure Active Directory for Makers and End Users</a:t>
            </a:r>
          </a:p>
          <a:p>
            <a:pPr marL="171450" indent="-171450">
              <a:buFontTx/>
              <a:buChar char="-"/>
            </a:pPr>
            <a:r>
              <a:rPr lang="en-US" altLang="zh-CN" sz="900" dirty="0">
                <a:latin typeface="Segoe UI Light"/>
                <a:cs typeface="Segoe UI Light"/>
              </a:rPr>
              <a:t>Azure Information Protection</a:t>
            </a:r>
          </a:p>
          <a:p>
            <a:pPr marL="171450" indent="-171450">
              <a:buFontTx/>
              <a:buChar char="-"/>
            </a:pPr>
            <a:r>
              <a:rPr lang="en-US" altLang="zh-CN" sz="900" dirty="0">
                <a:latin typeface="Segoe UI Light"/>
                <a:cs typeface="Segoe UI Light"/>
              </a:rPr>
              <a:t>Azure DevOps for Application Life Cycle Management</a:t>
            </a:r>
          </a:p>
          <a:p>
            <a:pPr marL="171450" indent="-171450">
              <a:buFontTx/>
              <a:buChar char="-"/>
            </a:pPr>
            <a:r>
              <a:rPr lang="en-US" altLang="zh-CN" sz="900" dirty="0">
                <a:latin typeface="Segoe UI Light"/>
                <a:cs typeface="Segoe UI Light"/>
              </a:rPr>
              <a:t>Azure Application Insights for Usage Monitoring</a:t>
            </a:r>
          </a:p>
          <a:p>
            <a:pPr marL="171450" indent="-171450">
              <a:buFontTx/>
              <a:buChar char="-"/>
            </a:pPr>
            <a:r>
              <a:rPr lang="en-US" altLang="zh-CN" sz="900" dirty="0">
                <a:latin typeface="Segoe UI Light"/>
                <a:cs typeface="Segoe UI Light"/>
              </a:rPr>
              <a:t>Exports to Azure Data Lake Storage Gen 2</a:t>
            </a:r>
          </a:p>
          <a:p>
            <a:pPr marL="171450" indent="-171450">
              <a:buFontTx/>
              <a:buChar char="-"/>
            </a:pPr>
            <a:r>
              <a:rPr lang="en-US" altLang="zh-CN" sz="900" dirty="0">
                <a:latin typeface="Segoe UI Light"/>
                <a:cs typeface="Segoe UI Light"/>
              </a:rPr>
              <a:t>Azure Logic Apps (sharing connectors with Platform)</a:t>
            </a:r>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171450" indent="-171450">
              <a:buFontTx/>
              <a:buChar char="-"/>
            </a:pPr>
            <a:endParaRPr lang="en-US" altLang="zh-CN" dirty="0"/>
          </a:p>
          <a:p>
            <a:pPr marL="0" indent="0">
              <a:buFontTx/>
              <a:buNone/>
            </a:pPr>
            <a:endParaRPr lang="en-US" altLang="zh-CN" dirty="0"/>
          </a:p>
          <a:p>
            <a:pPr marL="171450" indent="-171450">
              <a:buFontTx/>
              <a:buChar char="-"/>
            </a:pP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814049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862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02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Link: https://docs.microsoft.com/en-us/learn/modules/powerapps-get-started/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32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Hyperlinks in PowerPoint are active for the attendees if you use PowerPoint Live sharing in Teams.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523ACA-F8B5-4D03-B594-D86FCD31A1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310220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unit explores each part of the following Power Apps components:</a:t>
            </a:r>
          </a:p>
          <a:p>
            <a:r>
              <a:rPr lang="en-US" altLang="zh-CN" dirty="0"/>
              <a:t>
Power Apps Home Page - Apps start here, whether you build them from data, a sample app, or a blank screen.</a:t>
            </a:r>
          </a:p>
          <a:p>
            <a:r>
              <a:rPr lang="en-US" altLang="zh-CN" dirty="0"/>
              <a:t>
Power Apps Studio - Develop your apps further by connecting to data, adding and arranging user interface (UI) elements (known as controls), and building formulas.</a:t>
            </a:r>
          </a:p>
          <a:p>
            <a:r>
              <a:rPr lang="en-US" altLang="zh-CN" dirty="0"/>
              <a:t>
Power Apps Mobile - Run your apps on Microsoft Windows, Apple iOS, and Google Android devices.</a:t>
            </a:r>
          </a:p>
          <a:p>
            <a:r>
              <a:rPr lang="en-US" altLang="zh-CN" dirty="0"/>
              <a:t>
Power Apps Admin Center - Manage Power Apps environments and other components.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5297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Today there are 3 main types of Power Apps; canvas apps, model-driven apps and portal apps.  Historically, model-driven apps are an evolution of applications built on Dynamics CRM (aka </a:t>
            </a:r>
            <a:r>
              <a:rPr lang="en-US" dirty="0" err="1"/>
              <a:t>xRM</a:t>
            </a:r>
            <a:r>
              <a:rPr lang="en-US" dirty="0"/>
              <a:t>).  Power Apps Portals evolved from Dynamics 365 Portals.  Power Apps Portals can now be run on vanilla </a:t>
            </a:r>
            <a:r>
              <a:rPr lang="en-US" dirty="0" err="1"/>
              <a:t>Dataverse</a:t>
            </a:r>
            <a:r>
              <a:rPr lang="en-US" dirty="0"/>
              <a:t> instances.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228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CDS is great for canvas, but if all you need is other data connectors offer a quicker start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Customizing existing apps – you can customize a prebuilt model-driven app, and updates still work from the provider, where as a canvas is all or nothing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personalization – Dashboards, Views, Templates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Standard UX (low training cost), extensibility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Canvas - Multiple connectors, i.e. bridging the systems via 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121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This unit explores each part of the following Power Apps components:</a:t>
            </a:r>
          </a:p>
          <a:p>
            <a:r>
              <a:rPr dirty="0"/>
              <a:t>
Power Apps Home Page - Apps start here, whether you build them from data, a sample app, or a blank screen.</a:t>
            </a:r>
          </a:p>
          <a:p>
            <a:r>
              <a:rPr dirty="0"/>
              <a:t>
Power Apps Studio - Develop your apps further by connecting to data, adding and arranging user interface (UI) elements (known as controls), and building formulas.</a:t>
            </a:r>
          </a:p>
          <a:p>
            <a:r>
              <a:rPr dirty="0"/>
              <a:t>
Power Apps Mobile - Run your apps on Microsoft Windows, Apple iOS, and Google Android devices.</a:t>
            </a:r>
          </a:p>
          <a:p>
            <a:r>
              <a:rPr dirty="0"/>
              <a:t>
Power Apps Admin Center - Manage Power Apps environments and other components.</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847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you are building an app, you'll start with the Power Apps Home Page. You can build apps from sample apps, templates, or a blank screen. All the apps that you've built appear here, along with any apps that others have created and shared with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924395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Studio is where you can fully develop your apps to make them more effective as a business tool and to make them more attractive. Power Apps Studio has three panes that make creating apps seem more like building a slide deck in Microsoft PowerPoint:</a:t>
            </a:r>
          </a:p>
          <a:p>
            <a:r>
              <a:rPr lang="en-US" altLang="zh-CN" dirty="0"/>
              <a:t>
Left pane - Shows a hierarchical view of all the controls on each screen or a thumbnail for each screen in your app.</a:t>
            </a:r>
          </a:p>
          <a:p>
            <a:r>
              <a:rPr lang="en-US" altLang="zh-CN" dirty="0"/>
              <a:t>
Middle pane - Shows the canvas app that you're working on.</a:t>
            </a:r>
          </a:p>
          <a:p>
            <a:r>
              <a:rPr lang="en-US" altLang="zh-CN" dirty="0"/>
              <a:t>
Right pane - Where you set options such as the layout, properties, and data sources for certain controls.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75157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Mobile for Windows, iOS, and Android devices allows you to use all the apps that you've created, and those others have shared with you, on your mobile device. You or your users can download the Microsoft Power Apps app from the appropriate app store. When users log in with their credentials, they will see all apps that have been shared with them. The Power Apps Mobile app only needs to be downloaded once.</a:t>
            </a:r>
          </a:p>
          <a:p>
            <a:r>
              <a:rPr lang="en-US" altLang="zh-CN" dirty="0"/>
              <a:t>
When you use apps in Power Apps Mobile, you get the most out of your device's capabilities: camera controls, GPS location, and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560007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ltLang="zh-CN" dirty="0"/>
              <a:t>The Power Apps Admin Center is the centralized place for managing Power Apps for an organization. On this site, you can define and manage different environments to house the apps. For example, you might have separate environments for development and production apps. Additionally, you can define data connections and manage environment roles and data policies.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6:30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9259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Microsoft Power Apps works with other technologies to help you build powerful apps for your organization. Some of these technologies include:</a:t>
            </a:r>
          </a:p>
          <a:p>
            <a:r>
              <a:rPr dirty="0"/>
              <a:t>
Data sources - Without data, you don't have a business. Data sources bring cloud and on-premises data into your apps. You access data through built-in connections, custom connectors, and gateways.</a:t>
            </a:r>
          </a:p>
          <a:p>
            <a:r>
              <a:rPr dirty="0"/>
              <a:t>
</a:t>
            </a:r>
            <a:r>
              <a:rPr lang="en-US" dirty="0" err="1"/>
              <a:t>Dataverse</a:t>
            </a:r>
            <a:r>
              <a:rPr lang="en-US" dirty="0"/>
              <a:t> </a:t>
            </a:r>
            <a:r>
              <a:rPr dirty="0"/>
              <a:t>- A compliant and scalable data service that's integrated into Power Apps.</a:t>
            </a:r>
          </a:p>
          <a:p>
            <a:r>
              <a:rPr dirty="0"/>
              <a:t>
Power Automate - Allows you to build automated workflows to receive notifications, run processes, collect data, and more.</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11/29/2022 6:30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In Power Apps, most canvas apps use external information that is stored in Data Sources. A common example is a table in an Excel file that is stored in OneDrive for Business or SharePoint. Apps access these data sources by using connections. Some connections allow Power Apps to read and write stored data. In Power Apps, you can add many data sources to your apps through built-in or custom connectors. Some of the most popular data sources are shown in the following figure.</a:t>
            </a:r>
          </a:p>
          <a:p>
            <a:r>
              <a:rPr dirty="0"/>
              <a:t>
Many data sources are cloud services, like Salesforce. Even Twitter can be a data source if, for example, you're tracking your company's hashtags. Connectors might not seem like the most exciting part of app development; however, they're essential when you work with data that you, your colleagues, and your customers care about. When an app shows up with your data source for the first time, you might suddenly find that they are, in fact, exciting.</a:t>
            </a:r>
          </a:p>
          <a:p>
            <a:r>
              <a:rPr dirty="0"/>
              <a:t>
For data that's stored on-premises instead of in the cloud, you can use a gateway to provide a reliable connection between Power Apps and your data source. The gateway sits on an on-premises computer and communicates with Power Apps.</a:t>
            </a:r>
          </a:p>
          <a:p>
            <a:r>
              <a:rPr dirty="0"/>
              <a:t>
An advantage of building your business apps in Power Apps is being able to connect to many data sources in a single app. With the connectors in Power Apps, you can connect to where your data lives. To learn more about data sources in Power Apps, refer to the Working With Data learning path.</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 important data source option to explore further is the </a:t>
            </a:r>
            <a:r>
              <a:rPr lang="en-US" altLang="zh-CN" dirty="0" err="1"/>
              <a:t>Dataverse</a:t>
            </a:r>
            <a:r>
              <a:rPr lang="en-US" altLang="zh-CN" dirty="0"/>
              <a:t>. </a:t>
            </a:r>
            <a:r>
              <a:rPr lang="en-US" altLang="zh-CN" dirty="0" err="1"/>
              <a:t>Dataverse</a:t>
            </a:r>
            <a:r>
              <a:rPr lang="en-US" altLang="zh-CN" dirty="0"/>
              <a:t> lets you store and manage data that's used by business applications. Data within </a:t>
            </a:r>
            <a:r>
              <a:rPr lang="en-US" altLang="zh-CN" dirty="0" err="1"/>
              <a:t>Dataverse</a:t>
            </a:r>
            <a:r>
              <a:rPr lang="en-US" altLang="zh-CN" dirty="0"/>
              <a:t> is stored within a set of tables. A table is a set of rows that are used to store data, similar to how a table stores data within a database. </a:t>
            </a:r>
            <a:r>
              <a:rPr lang="en-US" altLang="zh-CN" dirty="0" err="1"/>
              <a:t>Dataverse</a:t>
            </a:r>
            <a:r>
              <a:rPr lang="en-US" altLang="zh-CN" dirty="0"/>
              <a:t> includes a base set of standard tables that cover typical scenarios, but you can also create custom tables that are specific to your organization and then populate them with data by using Power Query. App makers can then use Power Apps to build rich applications by using this data.</a:t>
            </a:r>
          </a:p>
          <a:p>
            <a:r>
              <a:rPr lang="en-US" altLang="zh-CN" dirty="0"/>
              <a:t>
For information on purchasing a plan to use </a:t>
            </a:r>
            <a:r>
              <a:rPr lang="en-US" altLang="zh-CN" dirty="0" err="1"/>
              <a:t>Dataverse</a:t>
            </a:r>
            <a:r>
              <a:rPr lang="en-US" altLang="zh-CN" dirty="0"/>
              <a:t>, refer to the License and Pricing information pages.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177522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Power Automate is an online workflow service that automates actions across the most common apps and services. For example, you can create a flow that adds a lead to Microsoft Dynamics 365 and a </a:t>
            </a:r>
            <a:r>
              <a:rPr lang="en-US" dirty="0"/>
              <a:t>row</a:t>
            </a:r>
            <a:r>
              <a:rPr dirty="0"/>
              <a:t> in MailChimp whenever someone with more than 100 followers tweets about your company.</a:t>
            </a:r>
          </a:p>
          <a:p>
            <a:r>
              <a:rPr dirty="0"/>
              <a:t>
When you sign up, you can connect to more than 220 services, and can manage data either in the cloud or in on-premises sources like SharePoint and Microsoft SQL Server. The list of applications you can use with Power Automate grows constantly.</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Link to student courseware on Learn</a:t>
            </a:r>
          </a:p>
          <a:p>
            <a:pPr marL="0" marR="0" algn="l" defTabSz="932742" rtl="0" eaLnBrk="1" latinLnBrk="0" hangingPunct="1">
              <a:lnSpc>
                <a:spcPct val="90000"/>
              </a:lnSpc>
              <a:spcBef>
                <a:spcPts val="0"/>
              </a:spcBef>
              <a:spcAft>
                <a:spcPts val="340"/>
              </a:spcAft>
            </a:pPr>
            <a:r>
              <a:rPr lang="en-US" sz="880" kern="1200">
                <a:solidFill>
                  <a:schemeClr val="tx1"/>
                </a:solidFill>
                <a:latin typeface="Segoe UI Light" pitchFamily="34" charset="0"/>
                <a:ea typeface="+mn-ea"/>
                <a:cs typeface="+mn-cs"/>
              </a:rPr>
              <a:t>https://learn.microsoft.com/en-us/training/modules/introduction-power-platform</a:t>
            </a:r>
            <a:endParaRPr lang="en-US" sz="88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06225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Elaborate that next slides explains each components</a:t>
            </a:r>
          </a:p>
          <a:p>
            <a:endParaRPr lang="en-US" altLang="zh-CN"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AI Builder</a:t>
            </a:r>
            <a:r>
              <a:rPr lang="en-US" altLang="zh-CN" sz="882" b="0" i="0" u="none" strike="noStrike" kern="1200" dirty="0">
                <a:solidFill>
                  <a:schemeClr val="tx1"/>
                </a:solidFill>
                <a:effectLst/>
                <a:latin typeface="Segoe UI Light" pitchFamily="34" charset="0"/>
                <a:ea typeface="+mn-ea"/>
                <a:cs typeface="+mn-cs"/>
              </a:rPr>
              <a:t> lets users and developers add AI capabilities to the workflows and PowerApps they create and use. AI Builder is a turnkey solution that allows you to easily add intelligence to your workflows and apps and predict outcomes to help improve business performance without writing code.</a:t>
            </a: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Apps</a:t>
            </a:r>
            <a:r>
              <a:rPr lang="en-US" altLang="zh-CN"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a:t>
            </a:r>
            <a:r>
              <a:rPr lang="en-US" altLang="zh-CN" sz="1800" dirty="0">
                <a:effectLst/>
                <a:latin typeface="Calibri" panose="020F0502020204030204" pitchFamily="34" charset="0"/>
                <a:ea typeface="PMingLiU" panose="02020500000000000000" pitchFamily="18" charset="-120"/>
              </a:rPr>
              <a:t>Microsoft </a:t>
            </a:r>
            <a:r>
              <a:rPr lang="en-US" altLang="zh-CN" sz="1800" dirty="0" err="1">
                <a:effectLst/>
                <a:latin typeface="Calibri" panose="020F0502020204030204" pitchFamily="34" charset="0"/>
                <a:ea typeface="PMingLiU" panose="02020500000000000000" pitchFamily="18" charset="-120"/>
              </a:rPr>
              <a:t>Dataverse</a:t>
            </a:r>
            <a:r>
              <a:rPr lang="en-US" altLang="zh-CN" sz="882" b="0" i="0" u="none" strike="noStrike" kern="1200" dirty="0">
                <a:solidFill>
                  <a:schemeClr val="tx1"/>
                </a:solidFill>
                <a:effectLst/>
                <a:latin typeface="Segoe UI Light" pitchFamily="34" charset="0"/>
                <a:ea typeface="+mn-ea"/>
                <a:cs typeface="+mn-cs"/>
              </a:rPr>
              <a:t>) to allow simple integration and interaction with existing data. Power Apps enables the creation of web and mobile applications that run on all devices.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25823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Automate</a:t>
            </a:r>
            <a:r>
              <a:rPr lang="en-US" altLang="zh-CN"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Don't waste important productive hours on drafting the same email for a weekly update or walking approvals through. Not only for the individual user, Power Automate allows for the creation of enterprise-grade process automation. Power </a:t>
            </a:r>
            <a:r>
              <a:rPr lang="en-US" altLang="zh-CN" sz="882" b="0" i="0" u="none" strike="noStrike" kern="1200" dirty="0" err="1">
                <a:solidFill>
                  <a:schemeClr val="tx1"/>
                </a:solidFill>
                <a:effectLst/>
                <a:latin typeface="Segoe UI Light" pitchFamily="34" charset="0"/>
                <a:ea typeface="+mn-ea"/>
                <a:cs typeface="+mn-cs"/>
              </a:rPr>
              <a:t>Automate's</a:t>
            </a:r>
            <a:r>
              <a:rPr lang="en-US" altLang="zh-CN"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9661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BI</a:t>
            </a:r>
            <a:r>
              <a:rPr lang="en-US" altLang="zh-CN" sz="882" b="0" i="0" u="none" strike="noStrike" kern="1200" dirty="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89189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Virtual Agents</a:t>
            </a:r>
            <a:r>
              <a:rPr lang="en-US" altLang="zh-CN"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825926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89B-B653-4D3F-AE3F-AF2ABA662DD3}"/>
              </a:ext>
            </a:extLst>
          </p:cNvPr>
          <p:cNvSpPr>
            <a:spLocks noGrp="1"/>
          </p:cNvSpPr>
          <p:nvPr>
            <p:ph type="title"/>
          </p:nvPr>
        </p:nvSpPr>
        <p:spPr>
          <a:xfrm>
            <a:off x="839788" y="365125"/>
            <a:ext cx="10515600" cy="1325563"/>
          </a:xfrm>
        </p:spPr>
        <p:txBody>
          <a:bodyPr/>
          <a:lstStyle>
            <a:lvl1pPr>
              <a:defRPr>
                <a:solidFill>
                  <a:srgbClr val="79268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9CC2747B-240C-48B6-A92C-3B36A5E684EC}"/>
              </a:ext>
            </a:extLst>
          </p:cNvPr>
          <p:cNvSpPr>
            <a:spLocks noGrp="1"/>
          </p:cNvSpPr>
          <p:nvPr>
            <p:ph type="body" idx="1"/>
          </p:nvPr>
        </p:nvSpPr>
        <p:spPr>
          <a:xfrm>
            <a:off x="839789" y="1681163"/>
            <a:ext cx="5157787" cy="823912"/>
          </a:xfrm>
        </p:spPr>
        <p:txBody>
          <a:bodyPr anchor="b"/>
          <a:lstStyle>
            <a:lvl1pPr marL="0" indent="0">
              <a:buNone/>
              <a:defRPr sz="2400" b="1">
                <a:latin typeface="Segoe UI (Body)"/>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4F2612-2C82-4A18-AE6C-53FA16AF1C08}"/>
              </a:ext>
            </a:extLst>
          </p:cNvPr>
          <p:cNvSpPr>
            <a:spLocks noGrp="1"/>
          </p:cNvSpPr>
          <p:nvPr>
            <p:ph sz="half" idx="2"/>
          </p:nvPr>
        </p:nvSpPr>
        <p:spPr>
          <a:xfrm>
            <a:off x="839789" y="2505075"/>
            <a:ext cx="5157787"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63D646-6E95-42DE-97C2-3E5FB6F1F7E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5B49C-9A65-4CD7-B1EA-03831C3EE2A9}"/>
              </a:ext>
            </a:extLst>
          </p:cNvPr>
          <p:cNvSpPr>
            <a:spLocks noGrp="1"/>
          </p:cNvSpPr>
          <p:nvPr>
            <p:ph sz="quarter" idx="4"/>
          </p:nvPr>
        </p:nvSpPr>
        <p:spPr>
          <a:xfrm>
            <a:off x="6172201" y="2505075"/>
            <a:ext cx="5183188"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6152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F670-5CEC-4635-9F70-8BB642C64FF2}"/>
              </a:ext>
            </a:extLst>
          </p:cNvPr>
          <p:cNvSpPr>
            <a:spLocks noGrp="1"/>
          </p:cNvSpPr>
          <p:nvPr>
            <p:ph type="title"/>
          </p:nvPr>
        </p:nvSpPr>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412986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4688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A8A9-7FE9-45F4-BB5B-73DE510A9833}"/>
              </a:ext>
            </a:extLst>
          </p:cNvPr>
          <p:cNvSpPr>
            <a:spLocks noGrp="1"/>
          </p:cNvSpPr>
          <p:nvPr>
            <p:ph type="title"/>
          </p:nvPr>
        </p:nvSpPr>
        <p:spPr>
          <a:xfrm>
            <a:off x="839788" y="457200"/>
            <a:ext cx="3932237" cy="1600200"/>
          </a:xfrm>
        </p:spPr>
        <p:txBody>
          <a:bodyPr anchor="b"/>
          <a:lstStyle>
            <a:lvl1pPr>
              <a:defRPr sz="3200">
                <a:latin typeface="Segoe UI (Body)"/>
              </a:defRPr>
            </a:lvl1pPr>
          </a:lstStyle>
          <a:p>
            <a:r>
              <a:rPr lang="en-US"/>
              <a:t>Click to edit Master title style</a:t>
            </a:r>
          </a:p>
        </p:txBody>
      </p:sp>
      <p:sp>
        <p:nvSpPr>
          <p:cNvPr id="3" name="Content Placeholder 2">
            <a:extLst>
              <a:ext uri="{FF2B5EF4-FFF2-40B4-BE49-F238E27FC236}">
                <a16:creationId xmlns:a16="http://schemas.microsoft.com/office/drawing/2014/main" id="{FF97B242-6D1E-4C46-AD12-03B584737F6D}"/>
              </a:ext>
            </a:extLst>
          </p:cNvPr>
          <p:cNvSpPr>
            <a:spLocks noGrp="1"/>
          </p:cNvSpPr>
          <p:nvPr>
            <p:ph idx="1"/>
          </p:nvPr>
        </p:nvSpPr>
        <p:spPr>
          <a:xfrm>
            <a:off x="5183188" y="987426"/>
            <a:ext cx="6172200" cy="4873625"/>
          </a:xfrm>
        </p:spPr>
        <p:txBody>
          <a:bodyPr/>
          <a:lstStyle>
            <a:lvl1pPr>
              <a:defRPr sz="3200">
                <a:latin typeface="Segoe UI (Body)"/>
              </a:defRPr>
            </a:lvl1pPr>
            <a:lvl2pPr>
              <a:defRPr sz="2800">
                <a:latin typeface="Segoe UI (Body)"/>
              </a:defRPr>
            </a:lvl2pPr>
            <a:lvl3pPr>
              <a:defRPr sz="2400">
                <a:latin typeface="Segoe UI (Body)"/>
              </a:defRPr>
            </a:lvl3pPr>
            <a:lvl4pPr>
              <a:defRPr sz="2000">
                <a:latin typeface="Segoe UI (Body)"/>
              </a:defRPr>
            </a:lvl4pPr>
            <a:lvl5pPr>
              <a:defRPr sz="2000">
                <a:latin typeface="Segoe UI (Body)"/>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BBCEC-555B-4EAB-ADC1-381547B18FF4}"/>
              </a:ext>
            </a:extLst>
          </p:cNvPr>
          <p:cNvSpPr>
            <a:spLocks noGrp="1"/>
          </p:cNvSpPr>
          <p:nvPr>
            <p:ph type="body" sz="half" idx="2"/>
          </p:nvPr>
        </p:nvSpPr>
        <p:spPr>
          <a:xfrm>
            <a:off x="839788" y="2057401"/>
            <a:ext cx="3932237" cy="3811588"/>
          </a:xfrm>
        </p:spPr>
        <p:txBody>
          <a:bodyPr/>
          <a:lstStyle>
            <a:lvl1pPr marL="0" indent="0">
              <a:buNone/>
              <a:defRPr sz="1600">
                <a:latin typeface="Segoe UI (Body)"/>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9807259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E424-F155-42BB-B32B-6EF29ED3A743}"/>
              </a:ext>
            </a:extLst>
          </p:cNvPr>
          <p:cNvSpPr>
            <a:spLocks noGrp="1"/>
          </p:cNvSpPr>
          <p:nvPr>
            <p:ph type="title"/>
          </p:nvPr>
        </p:nvSpPr>
        <p:spPr>
          <a:xfrm>
            <a:off x="839788" y="457200"/>
            <a:ext cx="3932237" cy="1600200"/>
          </a:xfrm>
        </p:spPr>
        <p:txBody>
          <a:bodyPr anchor="b"/>
          <a:lstStyle>
            <a:lvl1pPr>
              <a:defRPr sz="3200">
                <a:latin typeface="Segoe UI (Body)"/>
              </a:defRPr>
            </a:lvl1pPr>
          </a:lstStyle>
          <a:p>
            <a:r>
              <a:rPr lang="en-US"/>
              <a:t>Click to edit Master title style</a:t>
            </a:r>
          </a:p>
        </p:txBody>
      </p:sp>
      <p:sp>
        <p:nvSpPr>
          <p:cNvPr id="3" name="Picture Placeholder 2">
            <a:extLst>
              <a:ext uri="{FF2B5EF4-FFF2-40B4-BE49-F238E27FC236}">
                <a16:creationId xmlns:a16="http://schemas.microsoft.com/office/drawing/2014/main" id="{3E5D1B42-016F-487F-A71B-830F9134DCA6}"/>
              </a:ext>
            </a:extLst>
          </p:cNvPr>
          <p:cNvSpPr>
            <a:spLocks noGrp="1"/>
          </p:cNvSpPr>
          <p:nvPr>
            <p:ph type="pic" idx="1"/>
          </p:nvPr>
        </p:nvSpPr>
        <p:spPr>
          <a:xfrm>
            <a:off x="5183188" y="987426"/>
            <a:ext cx="6172200" cy="4873625"/>
          </a:xfrm>
        </p:spPr>
        <p:txBody>
          <a:bodyPr/>
          <a:lstStyle>
            <a:lvl1pPr marL="0" indent="0">
              <a:buNone/>
              <a:defRPr sz="3200">
                <a:latin typeface="Segoe UI (Body)"/>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CE225BA-7CF5-4E2D-B41A-52A716E544C8}"/>
              </a:ext>
            </a:extLst>
          </p:cNvPr>
          <p:cNvSpPr>
            <a:spLocks noGrp="1"/>
          </p:cNvSpPr>
          <p:nvPr>
            <p:ph type="body" sz="half" idx="2"/>
          </p:nvPr>
        </p:nvSpPr>
        <p:spPr>
          <a:xfrm>
            <a:off x="839788" y="2057401"/>
            <a:ext cx="3932237" cy="3811588"/>
          </a:xfrm>
        </p:spPr>
        <p:txBody>
          <a:bodyPr/>
          <a:lstStyle>
            <a:lvl1pPr marL="0" indent="0">
              <a:buNone/>
              <a:defRPr sz="1600">
                <a:latin typeface="Segoe UI (Body)"/>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5863457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2"/>
            <a:ext cx="8574451" cy="1186735"/>
          </a:xfrm>
          <a:prstGeom prst="rect">
            <a:avLst/>
          </a:prstGeom>
        </p:spPr>
        <p:txBody>
          <a:bodyPr wrap="square">
            <a:spAutoFit/>
          </a:bodyPr>
          <a:lstStyle/>
          <a:p>
            <a:pPr lvl="1">
              <a:lnSpc>
                <a:spcPct val="120000"/>
              </a:lnSpc>
            </a:pPr>
            <a:r>
              <a:rPr lang="en-US" sz="6600" b="1">
                <a:solidFill>
                  <a:srgbClr val="913EB5"/>
                </a:solidFill>
                <a:latin typeface="Lato Black" panose="020F0A02020204030203" pitchFamily="34" charset="0"/>
                <a:ea typeface="Proxima Nova" charset="0"/>
                <a:cs typeface="Proxima Nova" charset="0"/>
              </a:rPr>
              <a:t>Thank You</a:t>
            </a:r>
          </a:p>
        </p:txBody>
      </p:sp>
    </p:spTree>
    <p:extLst>
      <p:ext uri="{BB962C8B-B14F-4D97-AF65-F5344CB8AC3E}">
        <p14:creationId xmlns:p14="http://schemas.microsoft.com/office/powerpoint/2010/main" val="1335897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266418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4496730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3063709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0066221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525233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8221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967682"/>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79831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3784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border 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35003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306282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957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733455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927238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3742568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2175091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wo columns 6 rows layout ">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D77FB6BB-8FC7-49AB-9CFD-699D90B6EB04}"/>
              </a:ext>
            </a:extLst>
          </p:cNvPr>
          <p:cNvSpPr>
            <a:spLocks noGrp="1"/>
          </p:cNvSpPr>
          <p:nvPr>
            <p:ph sz="quarter" idx="22" hasCustomPrompt="1"/>
          </p:nvPr>
        </p:nvSpPr>
        <p:spPr>
          <a:xfrm>
            <a:off x="435392"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xxx</a:t>
            </a:r>
          </a:p>
        </p:txBody>
      </p:sp>
      <p:sp>
        <p:nvSpPr>
          <p:cNvPr id="5" name="Content Placeholder 4">
            <a:extLst>
              <a:ext uri="{FF2B5EF4-FFF2-40B4-BE49-F238E27FC236}">
                <a16:creationId xmlns:a16="http://schemas.microsoft.com/office/drawing/2014/main" id="{3493C85A-58E6-47E3-8DA8-6323C491D28E}"/>
              </a:ext>
            </a:extLst>
          </p:cNvPr>
          <p:cNvSpPr>
            <a:spLocks noGrp="1"/>
          </p:cNvSpPr>
          <p:nvPr>
            <p:ph sz="quarter" idx="10" hasCustomPrompt="1"/>
          </p:nvPr>
        </p:nvSpPr>
        <p:spPr>
          <a:xfrm>
            <a:off x="435392" y="2272580"/>
            <a:ext cx="5460583" cy="307777"/>
          </a:xfrm>
        </p:spPr>
        <p:txBody>
          <a:bodyPr lIns="0" tIns="0" rIns="0" bIns="0"/>
          <a:lstStyle>
            <a:lvl1pPr>
              <a:defRPr sz="2000">
                <a:latin typeface="+mn-lt"/>
              </a:defRPr>
            </a:lvl1pPr>
          </a:lstStyle>
          <a:p>
            <a:pPr lvl="0"/>
            <a:r>
              <a:rPr lang="en-US"/>
              <a:t>xx</a:t>
            </a:r>
          </a:p>
        </p:txBody>
      </p:sp>
      <p:sp>
        <p:nvSpPr>
          <p:cNvPr id="8" name="Content Placeholder 7">
            <a:extLst>
              <a:ext uri="{FF2B5EF4-FFF2-40B4-BE49-F238E27FC236}">
                <a16:creationId xmlns:a16="http://schemas.microsoft.com/office/drawing/2014/main" id="{2BDE5E68-A2D5-4FF5-843B-638D32555C0F}"/>
              </a:ext>
            </a:extLst>
          </p:cNvPr>
          <p:cNvSpPr>
            <a:spLocks noGrp="1"/>
          </p:cNvSpPr>
          <p:nvPr>
            <p:ph sz="quarter" idx="11" hasCustomPrompt="1"/>
          </p:nvPr>
        </p:nvSpPr>
        <p:spPr>
          <a:xfrm>
            <a:off x="436561" y="3021748"/>
            <a:ext cx="5459414" cy="307777"/>
          </a:xfrm>
        </p:spPr>
        <p:txBody>
          <a:bodyPr lIns="0" tIns="0" rIns="0" bIns="0"/>
          <a:lstStyle>
            <a:lvl1pPr>
              <a:defRPr sz="2000">
                <a:latin typeface="+mn-lt"/>
              </a:defRPr>
            </a:lvl1pPr>
          </a:lstStyle>
          <a:p>
            <a:pPr lvl="0"/>
            <a:r>
              <a:rPr lang="en-US"/>
              <a:t>xx</a:t>
            </a:r>
          </a:p>
        </p:txBody>
      </p:sp>
      <p:sp>
        <p:nvSpPr>
          <p:cNvPr id="46" name="Content Placeholder 45">
            <a:extLst>
              <a:ext uri="{FF2B5EF4-FFF2-40B4-BE49-F238E27FC236}">
                <a16:creationId xmlns:a16="http://schemas.microsoft.com/office/drawing/2014/main" id="{DA1318D3-D894-4CFB-B833-19AA5B32DE4B}"/>
              </a:ext>
            </a:extLst>
          </p:cNvPr>
          <p:cNvSpPr>
            <a:spLocks noGrp="1"/>
          </p:cNvSpPr>
          <p:nvPr>
            <p:ph sz="quarter" idx="14" hasCustomPrompt="1"/>
          </p:nvPr>
        </p:nvSpPr>
        <p:spPr>
          <a:xfrm>
            <a:off x="436561" y="3770916"/>
            <a:ext cx="5459414"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48" name="Content Placeholder 47">
            <a:extLst>
              <a:ext uri="{FF2B5EF4-FFF2-40B4-BE49-F238E27FC236}">
                <a16:creationId xmlns:a16="http://schemas.microsoft.com/office/drawing/2014/main" id="{0513A393-6406-485D-BA3A-E4837E31D825}"/>
              </a:ext>
            </a:extLst>
          </p:cNvPr>
          <p:cNvSpPr>
            <a:spLocks noGrp="1"/>
          </p:cNvSpPr>
          <p:nvPr>
            <p:ph sz="quarter" idx="15" hasCustomPrompt="1"/>
          </p:nvPr>
        </p:nvSpPr>
        <p:spPr>
          <a:xfrm>
            <a:off x="435393" y="4520084"/>
            <a:ext cx="5460582" cy="307777"/>
          </a:xfrm>
        </p:spPr>
        <p:txBody>
          <a:bodyPr vert="horz" wrap="square" lIns="0" tIns="0" rIns="0" bIns="0" rtlCol="0">
            <a:spAutoFit/>
          </a:bodyPr>
          <a:lstStyle>
            <a:lvl1pPr>
              <a:defRPr lang="en-US" sz="2000" dirty="0">
                <a:latin typeface="+mn-lt"/>
              </a:defRPr>
            </a:lvl1pPr>
          </a:lstStyle>
          <a:p>
            <a:pPr lvl="0"/>
            <a:r>
              <a:rPr lang="en-US"/>
              <a:t>xxx</a:t>
            </a:r>
          </a:p>
        </p:txBody>
      </p:sp>
      <p:sp>
        <p:nvSpPr>
          <p:cNvPr id="25" name="Content Placeholder 57">
            <a:extLst>
              <a:ext uri="{FF2B5EF4-FFF2-40B4-BE49-F238E27FC236}">
                <a16:creationId xmlns:a16="http://schemas.microsoft.com/office/drawing/2014/main" id="{A141AD62-D58B-4B3F-AE62-F81BB7B400CE}"/>
              </a:ext>
            </a:extLst>
          </p:cNvPr>
          <p:cNvSpPr>
            <a:spLocks noGrp="1"/>
          </p:cNvSpPr>
          <p:nvPr>
            <p:ph sz="quarter" idx="24" hasCustomPrompt="1"/>
          </p:nvPr>
        </p:nvSpPr>
        <p:spPr>
          <a:xfrm>
            <a:off x="436561"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9" name="Content Placeholder 8">
            <a:extLst>
              <a:ext uri="{FF2B5EF4-FFF2-40B4-BE49-F238E27FC236}">
                <a16:creationId xmlns:a16="http://schemas.microsoft.com/office/drawing/2014/main" id="{558626EE-8379-4F65-B175-220F04B0ACDA}"/>
              </a:ext>
            </a:extLst>
          </p:cNvPr>
          <p:cNvSpPr>
            <a:spLocks noGrp="1"/>
          </p:cNvSpPr>
          <p:nvPr>
            <p:ph sz="quarter" idx="23" hasCustomPrompt="1"/>
          </p:nvPr>
        </p:nvSpPr>
        <p:spPr>
          <a:xfrm>
            <a:off x="6309179"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a:t>
            </a:r>
          </a:p>
        </p:txBody>
      </p:sp>
      <p:sp>
        <p:nvSpPr>
          <p:cNvPr id="50" name="Content Placeholder 49">
            <a:extLst>
              <a:ext uri="{FF2B5EF4-FFF2-40B4-BE49-F238E27FC236}">
                <a16:creationId xmlns:a16="http://schemas.microsoft.com/office/drawing/2014/main" id="{D1813501-B8A6-4C1B-9428-12C9A456FC45}"/>
              </a:ext>
            </a:extLst>
          </p:cNvPr>
          <p:cNvSpPr>
            <a:spLocks noGrp="1"/>
          </p:cNvSpPr>
          <p:nvPr>
            <p:ph sz="quarter" idx="16" hasCustomPrompt="1"/>
          </p:nvPr>
        </p:nvSpPr>
        <p:spPr>
          <a:xfrm>
            <a:off x="6309179" y="227258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2" name="Content Placeholder 51">
            <a:extLst>
              <a:ext uri="{FF2B5EF4-FFF2-40B4-BE49-F238E27FC236}">
                <a16:creationId xmlns:a16="http://schemas.microsoft.com/office/drawing/2014/main" id="{7AA91B78-967B-4C2F-9047-EE6A93C4BB15}"/>
              </a:ext>
            </a:extLst>
          </p:cNvPr>
          <p:cNvSpPr>
            <a:spLocks noGrp="1"/>
          </p:cNvSpPr>
          <p:nvPr>
            <p:ph sz="quarter" idx="17" hasCustomPrompt="1"/>
          </p:nvPr>
        </p:nvSpPr>
        <p:spPr>
          <a:xfrm>
            <a:off x="6309179" y="3021748"/>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4" name="Content Placeholder 53">
            <a:extLst>
              <a:ext uri="{FF2B5EF4-FFF2-40B4-BE49-F238E27FC236}">
                <a16:creationId xmlns:a16="http://schemas.microsoft.com/office/drawing/2014/main" id="{4E9F813F-E11A-48FB-89D1-75685A3F735F}"/>
              </a:ext>
            </a:extLst>
          </p:cNvPr>
          <p:cNvSpPr>
            <a:spLocks noGrp="1"/>
          </p:cNvSpPr>
          <p:nvPr>
            <p:ph sz="quarter" idx="18" hasCustomPrompt="1"/>
          </p:nvPr>
        </p:nvSpPr>
        <p:spPr>
          <a:xfrm>
            <a:off x="6309179" y="3770916"/>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6" name="Content Placeholder 55">
            <a:extLst>
              <a:ext uri="{FF2B5EF4-FFF2-40B4-BE49-F238E27FC236}">
                <a16:creationId xmlns:a16="http://schemas.microsoft.com/office/drawing/2014/main" id="{52CB24E5-84E0-4CC7-BF32-FEE473331E94}"/>
              </a:ext>
            </a:extLst>
          </p:cNvPr>
          <p:cNvSpPr>
            <a:spLocks noGrp="1"/>
          </p:cNvSpPr>
          <p:nvPr>
            <p:ph sz="quarter" idx="19" hasCustomPrompt="1"/>
          </p:nvPr>
        </p:nvSpPr>
        <p:spPr>
          <a:xfrm>
            <a:off x="6309179" y="4520084"/>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8" name="Content Placeholder 57">
            <a:extLst>
              <a:ext uri="{FF2B5EF4-FFF2-40B4-BE49-F238E27FC236}">
                <a16:creationId xmlns:a16="http://schemas.microsoft.com/office/drawing/2014/main" id="{8160B278-7522-4655-B735-BBCCFD06544E}"/>
              </a:ext>
            </a:extLst>
          </p:cNvPr>
          <p:cNvSpPr>
            <a:spLocks noGrp="1"/>
          </p:cNvSpPr>
          <p:nvPr>
            <p:ph sz="quarter" idx="20" hasCustomPrompt="1"/>
          </p:nvPr>
        </p:nvSpPr>
        <p:spPr>
          <a:xfrm>
            <a:off x="6309179"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62" name="Content Placeholder 61">
            <a:extLst>
              <a:ext uri="{FF2B5EF4-FFF2-40B4-BE49-F238E27FC236}">
                <a16:creationId xmlns:a16="http://schemas.microsoft.com/office/drawing/2014/main" id="{0B672F1A-DC0F-47BA-8F08-28433C5F1D29}"/>
              </a:ext>
            </a:extLst>
          </p:cNvPr>
          <p:cNvSpPr>
            <a:spLocks noGrp="1"/>
          </p:cNvSpPr>
          <p:nvPr>
            <p:ph sz="quarter" idx="21" hasCustomPrompt="1"/>
          </p:nvPr>
        </p:nvSpPr>
        <p:spPr>
          <a:xfrm>
            <a:off x="6309179" y="601842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a:t>
            </a:r>
          </a:p>
        </p:txBody>
      </p: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9698594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5778658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0043030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6524317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tr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04EC36-5CCD-4A67-92FF-0F677F679A81}"/>
              </a:ext>
            </a:extLst>
          </p:cNvPr>
          <p:cNvGrpSpPr/>
          <p:nvPr userDrawn="1"/>
        </p:nvGrpSpPr>
        <p:grpSpPr>
          <a:xfrm>
            <a:off x="1542553" y="2406349"/>
            <a:ext cx="9108219" cy="2229265"/>
            <a:chOff x="-9526" y="2124077"/>
            <a:chExt cx="7048501" cy="1816227"/>
          </a:xfrm>
        </p:grpSpPr>
        <p:sp>
          <p:nvSpPr>
            <p:cNvPr id="12" name="Flowchart: Data 11" descr="Global Power Platform Bootcamo">
              <a:extLst>
                <a:ext uri="{FF2B5EF4-FFF2-40B4-BE49-F238E27FC236}">
                  <a16:creationId xmlns:a16="http://schemas.microsoft.com/office/drawing/2014/main" id="{AA4D1FB6-5895-4211-97CA-0423D114AA84}"/>
                </a:ext>
                <a:ext uri="{C183D7F6-B498-43B3-948B-1728B52AA6E4}">
                  <adec:decorative xmlns:adec="http://schemas.microsoft.com/office/drawing/2017/decorative" val="0"/>
                </a:ext>
              </a:extLst>
            </p:cNvPr>
            <p:cNvSpPr/>
            <p:nvPr userDrawn="1"/>
          </p:nvSpPr>
          <p:spPr>
            <a:xfrm>
              <a:off x="-9526" y="3035430"/>
              <a:ext cx="7048501" cy="904874"/>
            </a:xfrm>
            <a:prstGeom prst="chevron">
              <a:avLst/>
            </a:prstGeom>
            <a:solidFill>
              <a:srgbClr val="5C3078">
                <a:alpha val="90000"/>
              </a:srgbClr>
            </a:solidFill>
            <a:ln>
              <a:solidFill>
                <a:srgbClr val="5C3078">
                  <a:alpha val="6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000"/>
            </a:p>
          </p:txBody>
        </p:sp>
        <p:sp>
          <p:nvSpPr>
            <p:cNvPr id="11" name="Flowchart: Data 11" descr="Global Power Platform Bootcamo">
              <a:extLst>
                <a:ext uri="{FF2B5EF4-FFF2-40B4-BE49-F238E27FC236}">
                  <a16:creationId xmlns:a16="http://schemas.microsoft.com/office/drawing/2014/main" id="{981077D5-F223-4484-9643-B1C774D5E74F}"/>
                </a:ext>
                <a:ext uri="{C183D7F6-B498-43B3-948B-1728B52AA6E4}">
                  <adec:decorative xmlns:adec="http://schemas.microsoft.com/office/drawing/2017/decorative" val="0"/>
                </a:ext>
              </a:extLst>
            </p:cNvPr>
            <p:cNvSpPr/>
            <p:nvPr userDrawn="1"/>
          </p:nvSpPr>
          <p:spPr>
            <a:xfrm flipV="1">
              <a:off x="-9526" y="2124077"/>
              <a:ext cx="7048501" cy="904874"/>
            </a:xfrm>
            <a:prstGeom prst="chevron">
              <a:avLst/>
            </a:prstGeom>
            <a:solidFill>
              <a:srgbClr val="5C3078">
                <a:alpha val="90000"/>
              </a:srgbClr>
            </a:solidFill>
            <a:ln>
              <a:solidFill>
                <a:srgbClr val="5C3078">
                  <a:alpha val="6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000"/>
            </a:p>
          </p:txBody>
        </p:sp>
      </p:grpSp>
      <p:sp>
        <p:nvSpPr>
          <p:cNvPr id="3" name="Rectangle 2">
            <a:extLst>
              <a:ext uri="{FF2B5EF4-FFF2-40B4-BE49-F238E27FC236}">
                <a16:creationId xmlns:a16="http://schemas.microsoft.com/office/drawing/2014/main" id="{9321662B-C753-4C77-8150-88565E6308F9}"/>
              </a:ext>
            </a:extLst>
          </p:cNvPr>
          <p:cNvSpPr/>
          <p:nvPr userDrawn="1"/>
        </p:nvSpPr>
        <p:spPr>
          <a:xfrm>
            <a:off x="2348618" y="2136339"/>
            <a:ext cx="7494767" cy="2585323"/>
          </a:xfrm>
          <a:prstGeom prst="rect">
            <a:avLst/>
          </a:prstGeom>
          <a:noFill/>
        </p:spPr>
        <p:txBody>
          <a:bodyPr wrap="square" lIns="91440" tIns="45720" rIns="91440" bIns="45720">
            <a:spAutoFit/>
          </a:bodyPr>
          <a:lstStyle/>
          <a:p>
            <a:pPr algn="ctr"/>
            <a:r>
              <a:rPr lang="en-US" sz="9600" b="1" cap="none" spc="51">
                <a:ln w="0"/>
                <a:solidFill>
                  <a:schemeClr val="bg2"/>
                </a:solidFill>
                <a:effectLst>
                  <a:innerShdw blurRad="63500" dist="50800" dir="13500000">
                    <a:srgbClr val="000000">
                      <a:alpha val="50000"/>
                    </a:srgbClr>
                  </a:innerShdw>
                </a:effectLst>
                <a:latin typeface="Lato Black" panose="020F0A02020204030203" pitchFamily="34" charset="0"/>
              </a:rPr>
              <a:t>TEAMS 10</a:t>
            </a:r>
            <a:r>
              <a:rPr lang="en-US" sz="9600" b="1" cap="none" spc="51">
                <a:ln w="0"/>
                <a:solidFill>
                  <a:srgbClr val="5C3078"/>
                </a:solidFill>
                <a:effectLst>
                  <a:innerShdw blurRad="63500" dist="50800" dir="13500000">
                    <a:srgbClr val="000000">
                      <a:alpha val="50000"/>
                    </a:srgbClr>
                  </a:innerShdw>
                </a:effectLst>
                <a:latin typeface="Lato Black" panose="020F0A02020204030203" pitchFamily="34" charset="0"/>
              </a:rPr>
              <a:t>X</a:t>
            </a:r>
          </a:p>
          <a:p>
            <a:pPr algn="ctr"/>
            <a:r>
              <a:rPr lang="en-US" sz="6600" b="1" cap="none" spc="51">
                <a:ln w="0"/>
                <a:solidFill>
                  <a:schemeClr val="bg2"/>
                </a:solidFill>
                <a:effectLst>
                  <a:innerShdw blurRad="63500" dist="50800" dir="13500000">
                    <a:srgbClr val="000000">
                      <a:alpha val="50000"/>
                    </a:srgbClr>
                  </a:innerShdw>
                </a:effectLst>
                <a:latin typeface="Lato Black" panose="020F0A02020204030203" pitchFamily="34" charset="0"/>
              </a:rPr>
              <a:t>VIRTUAL SUMMIT</a:t>
            </a:r>
          </a:p>
        </p:txBody>
      </p:sp>
      <p:cxnSp>
        <p:nvCxnSpPr>
          <p:cNvPr id="7" name="Straight Connector 6">
            <a:extLst>
              <a:ext uri="{FF2B5EF4-FFF2-40B4-BE49-F238E27FC236}">
                <a16:creationId xmlns:a16="http://schemas.microsoft.com/office/drawing/2014/main" id="{261698B0-7754-444A-8FD1-68606514D7EA}"/>
              </a:ext>
            </a:extLst>
          </p:cNvPr>
          <p:cNvCxnSpPr/>
          <p:nvPr userDrawn="1"/>
        </p:nvCxnSpPr>
        <p:spPr>
          <a:xfrm>
            <a:off x="2238103" y="3524957"/>
            <a:ext cx="7567748" cy="0"/>
          </a:xfrm>
          <a:prstGeom prst="line">
            <a:avLst/>
          </a:prstGeom>
          <a:ln w="50800">
            <a:solidFill>
              <a:srgbClr val="FF9A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681F91-FD85-4BE5-BFE9-2CF16A8E4780}"/>
              </a:ext>
            </a:extLst>
          </p:cNvPr>
          <p:cNvSpPr txBox="1"/>
          <p:nvPr userDrawn="1"/>
        </p:nvSpPr>
        <p:spPr>
          <a:xfrm>
            <a:off x="683625" y="431076"/>
            <a:ext cx="5121915" cy="461665"/>
          </a:xfrm>
          <a:prstGeom prst="rect">
            <a:avLst/>
          </a:prstGeom>
          <a:noFill/>
        </p:spPr>
        <p:txBody>
          <a:bodyPr wrap="none" rtlCol="0">
            <a:spAutoFit/>
          </a:bodyPr>
          <a:lstStyle/>
          <a:p>
            <a:r>
              <a:rPr lang="en-US" sz="2400">
                <a:solidFill>
                  <a:srgbClr val="FF9A00"/>
                </a:solidFill>
                <a:latin typeface="Lato Black" panose="020F0A02020204030203" pitchFamily="34" charset="0"/>
              </a:rPr>
              <a:t>UNLEASH THE POWER OF TEAMS</a:t>
            </a:r>
          </a:p>
        </p:txBody>
      </p:sp>
      <p:pic>
        <p:nvPicPr>
          <p:cNvPr id="16" name="Picture 15" descr="Icon&#10;&#10;Description automatically generated">
            <a:extLst>
              <a:ext uri="{FF2B5EF4-FFF2-40B4-BE49-F238E27FC236}">
                <a16:creationId xmlns:a16="http://schemas.microsoft.com/office/drawing/2014/main" id="{305D000F-542F-477B-9AA0-9E2065D5F9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7714" y="1473668"/>
            <a:ext cx="2585311" cy="2858293"/>
          </a:xfrm>
          <a:prstGeom prst="rect">
            <a:avLst/>
          </a:prstGeom>
          <a:effectLst>
            <a:glow rad="63500">
              <a:schemeClr val="bg1">
                <a:lumMod val="65000"/>
                <a:alpha val="40000"/>
              </a:schemeClr>
            </a:glow>
          </a:effectLst>
        </p:spPr>
      </p:pic>
      <p:sp>
        <p:nvSpPr>
          <p:cNvPr id="17" name="TextBox 16">
            <a:extLst>
              <a:ext uri="{FF2B5EF4-FFF2-40B4-BE49-F238E27FC236}">
                <a16:creationId xmlns:a16="http://schemas.microsoft.com/office/drawing/2014/main" id="{515F11B8-0B8F-4186-9B25-D12E79C7C1A3}"/>
              </a:ext>
            </a:extLst>
          </p:cNvPr>
          <p:cNvSpPr txBox="1"/>
          <p:nvPr userDrawn="1"/>
        </p:nvSpPr>
        <p:spPr>
          <a:xfrm>
            <a:off x="9078686" y="5344728"/>
            <a:ext cx="1848583" cy="461665"/>
          </a:xfrm>
          <a:prstGeom prst="rect">
            <a:avLst/>
          </a:prstGeom>
          <a:noFill/>
        </p:spPr>
        <p:txBody>
          <a:bodyPr wrap="none" rtlCol="0">
            <a:spAutoFit/>
          </a:bodyPr>
          <a:lstStyle/>
          <a:p>
            <a:r>
              <a:rPr lang="en-US" sz="2400">
                <a:solidFill>
                  <a:srgbClr val="FF9A00"/>
                </a:solidFill>
                <a:latin typeface="Lato Black" panose="020F0A02020204030203" pitchFamily="34" charset="0"/>
              </a:rPr>
              <a:t>APRIL 6 &amp; 7</a:t>
            </a:r>
          </a:p>
        </p:txBody>
      </p:sp>
    </p:spTree>
    <p:extLst>
      <p:ext uri="{BB962C8B-B14F-4D97-AF65-F5344CB8AC3E}">
        <p14:creationId xmlns:p14="http://schemas.microsoft.com/office/powerpoint/2010/main" val="18813596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Presentation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9AA58B38-98B6-4A7D-AFCC-397036EB669A}"/>
              </a:ext>
            </a:extLst>
          </p:cNvPr>
          <p:cNvSpPr>
            <a:spLocks noGrp="1"/>
          </p:cNvSpPr>
          <p:nvPr>
            <p:ph type="body" sz="quarter" idx="12" hasCustomPrompt="1"/>
          </p:nvPr>
        </p:nvSpPr>
        <p:spPr>
          <a:xfrm>
            <a:off x="470518" y="2794419"/>
            <a:ext cx="11283519" cy="609399"/>
          </a:xfrm>
          <a:noFill/>
        </p:spPr>
        <p:txBody>
          <a:bodyPr wrap="square" lIns="0" tIns="0" rIns="0" bIns="0">
            <a:spAutoFit/>
          </a:bodyPr>
          <a:lstStyle>
            <a:lvl1pPr marL="0" indent="0" algn="ctr">
              <a:spcBef>
                <a:spcPts val="0"/>
              </a:spcBef>
              <a:buNone/>
              <a:defRPr lang="en-US" sz="4400" b="1" kern="1200" dirty="0">
                <a:solidFill>
                  <a:schemeClr val="bg1"/>
                </a:solidFill>
                <a:latin typeface="+mn-lt"/>
                <a:ea typeface="+mj-ea"/>
                <a:cs typeface="+mj-cs"/>
              </a:defRPr>
            </a:lvl1pPr>
          </a:lstStyle>
          <a:p>
            <a:pPr lvl="0"/>
            <a:r>
              <a:rPr lang="en-US"/>
              <a:t>Session Title</a:t>
            </a:r>
          </a:p>
        </p:txBody>
      </p:sp>
      <p:sp>
        <p:nvSpPr>
          <p:cNvPr id="7" name="Text Placeholder 4">
            <a:extLst>
              <a:ext uri="{FF2B5EF4-FFF2-40B4-BE49-F238E27FC236}">
                <a16:creationId xmlns:a16="http://schemas.microsoft.com/office/drawing/2014/main" id="{0B4B3661-415B-431B-A340-8CF6C869788B}"/>
              </a:ext>
            </a:extLst>
          </p:cNvPr>
          <p:cNvSpPr>
            <a:spLocks noGrp="1"/>
          </p:cNvSpPr>
          <p:nvPr>
            <p:ph type="body" sz="quarter" idx="13" hasCustomPrompt="1"/>
          </p:nvPr>
        </p:nvSpPr>
        <p:spPr>
          <a:xfrm>
            <a:off x="470518" y="4504226"/>
            <a:ext cx="11283519" cy="332399"/>
          </a:xfrm>
          <a:noFill/>
        </p:spPr>
        <p:txBody>
          <a:bodyPr wrap="square" lIns="0" tIns="0" rIns="0" bIns="0">
            <a:spAutoFit/>
          </a:bodyPr>
          <a:lstStyle>
            <a:lvl1pPr marL="0" indent="0" algn="ctr">
              <a:spcBef>
                <a:spcPts val="0"/>
              </a:spcBef>
              <a:buNone/>
              <a:defRPr lang="en-US" sz="2400" b="1" kern="1200" dirty="0">
                <a:solidFill>
                  <a:schemeClr val="bg1"/>
                </a:solidFill>
                <a:latin typeface="+mn-lt"/>
                <a:ea typeface="+mj-ea"/>
                <a:cs typeface="+mj-cs"/>
              </a:defRPr>
            </a:lvl1pPr>
          </a:lstStyle>
          <a:p>
            <a:pPr lvl="0"/>
            <a:r>
              <a:rPr lang="en-US"/>
              <a:t>Speaker Brief Introduction</a:t>
            </a:r>
          </a:p>
        </p:txBody>
      </p:sp>
      <p:sp>
        <p:nvSpPr>
          <p:cNvPr id="9" name="Text Placeholder 4">
            <a:extLst>
              <a:ext uri="{FF2B5EF4-FFF2-40B4-BE49-F238E27FC236}">
                <a16:creationId xmlns:a16="http://schemas.microsoft.com/office/drawing/2014/main" id="{E85A0A6E-2F19-4F4C-80D2-59B7C10EFB27}"/>
              </a:ext>
            </a:extLst>
          </p:cNvPr>
          <p:cNvSpPr>
            <a:spLocks noGrp="1"/>
          </p:cNvSpPr>
          <p:nvPr>
            <p:ph type="body" sz="quarter" idx="14" hasCustomPrompt="1"/>
          </p:nvPr>
        </p:nvSpPr>
        <p:spPr>
          <a:xfrm>
            <a:off x="470518" y="3938615"/>
            <a:ext cx="11283519" cy="443199"/>
          </a:xfrm>
          <a:noFill/>
        </p:spPr>
        <p:txBody>
          <a:bodyPr wrap="square" lIns="0" tIns="0" rIns="0" bIns="0">
            <a:spAutoFit/>
          </a:bodyPr>
          <a:lstStyle>
            <a:lvl1pPr marL="0" indent="0" algn="ctr">
              <a:spcBef>
                <a:spcPts val="0"/>
              </a:spcBef>
              <a:buNone/>
              <a:defRPr lang="en-US" sz="3200" b="1" kern="1200" dirty="0">
                <a:solidFill>
                  <a:schemeClr val="bg1"/>
                </a:solidFill>
                <a:latin typeface="+mn-lt"/>
                <a:ea typeface="+mj-ea"/>
                <a:cs typeface="+mj-cs"/>
              </a:defRPr>
            </a:lvl1pPr>
          </a:lstStyle>
          <a:p>
            <a:pPr lvl="0"/>
            <a:r>
              <a:rPr lang="en-US"/>
              <a:t>Speaker Name</a:t>
            </a:r>
          </a:p>
        </p:txBody>
      </p:sp>
      <p:pic>
        <p:nvPicPr>
          <p:cNvPr id="3" name="Picture 2" descr="Icon&#10;&#10;Description automatically generated">
            <a:extLst>
              <a:ext uri="{FF2B5EF4-FFF2-40B4-BE49-F238E27FC236}">
                <a16:creationId xmlns:a16="http://schemas.microsoft.com/office/drawing/2014/main" id="{D42FA182-65F8-43FD-8B76-E4BE870ED8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67521" y="164129"/>
            <a:ext cx="2289513" cy="2289513"/>
          </a:xfrm>
          <a:prstGeom prst="rect">
            <a:avLst/>
          </a:prstGeom>
        </p:spPr>
      </p:pic>
    </p:spTree>
    <p:extLst>
      <p:ext uri="{BB962C8B-B14F-4D97-AF65-F5344CB8AC3E}">
        <p14:creationId xmlns:p14="http://schemas.microsoft.com/office/powerpoint/2010/main" val="1569433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Presentation Title Slid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0E3ACD-7FA1-43FB-92AB-D2FC6B01A2F9}"/>
              </a:ext>
            </a:extLst>
          </p:cNvPr>
          <p:cNvSpPr>
            <a:spLocks noGrp="1"/>
          </p:cNvSpPr>
          <p:nvPr>
            <p:ph type="pic" sz="quarter" idx="10"/>
          </p:nvPr>
        </p:nvSpPr>
        <p:spPr>
          <a:xfrm>
            <a:off x="8619649" y="600075"/>
            <a:ext cx="2139315" cy="2139315"/>
          </a:xfrm>
          <a:prstGeom prst="ellipse">
            <a:avLst/>
          </a:prstGeom>
          <a:ln w="101600">
            <a:solidFill>
              <a:srgbClr val="FF9A00"/>
            </a:solidFill>
          </a:ln>
        </p:spPr>
        <p:txBody>
          <a:bodyPr/>
          <a:lstStyle/>
          <a:p>
            <a:r>
              <a:rPr lang="en-US"/>
              <a:t>Click icon to add picture</a:t>
            </a:r>
          </a:p>
        </p:txBody>
      </p:sp>
      <p:sp>
        <p:nvSpPr>
          <p:cNvPr id="7" name="object 5">
            <a:extLst>
              <a:ext uri="{FF2B5EF4-FFF2-40B4-BE49-F238E27FC236}">
                <a16:creationId xmlns:a16="http://schemas.microsoft.com/office/drawing/2014/main" id="{13310B1C-6FB4-4D3B-B79A-DF315C87F042}"/>
              </a:ext>
            </a:extLst>
          </p:cNvPr>
          <p:cNvSpPr/>
          <p:nvPr userDrawn="1"/>
        </p:nvSpPr>
        <p:spPr>
          <a:xfrm>
            <a:off x="0" y="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2060"/>
          </a:solidFill>
        </p:spPr>
        <p:txBody>
          <a:bodyPr wrap="square" lIns="0" tIns="0" rIns="0" bIns="0" rtlCol="0"/>
          <a:lstStyle/>
          <a:p>
            <a:endParaRPr sz="1400"/>
          </a:p>
        </p:txBody>
      </p:sp>
      <p:sp>
        <p:nvSpPr>
          <p:cNvPr id="29" name="object 6">
            <a:extLst>
              <a:ext uri="{FF2B5EF4-FFF2-40B4-BE49-F238E27FC236}">
                <a16:creationId xmlns:a16="http://schemas.microsoft.com/office/drawing/2014/main" id="{0F9703EA-6FA5-4EAF-B958-DEB960A31108}"/>
              </a:ext>
            </a:extLst>
          </p:cNvPr>
          <p:cNvSpPr txBox="1">
            <a:spLocks noGrp="1"/>
          </p:cNvSpPr>
          <p:nvPr userDrawn="1">
            <p:ph type="title"/>
          </p:nvPr>
        </p:nvSpPr>
        <p:spPr>
          <a:xfrm>
            <a:off x="448319" y="26038"/>
            <a:ext cx="4721861" cy="1243930"/>
          </a:xfrm>
          <a:prstGeom prst="rect">
            <a:avLst/>
          </a:prstGeom>
        </p:spPr>
        <p:txBody>
          <a:bodyPr vert="horz" wrap="square" lIns="0" tIns="12700" rIns="0" bIns="0" rtlCol="0">
            <a:spAutoFit/>
          </a:bodyPr>
          <a:lstStyle>
            <a:lvl1pPr marL="16933">
              <a:lnSpc>
                <a:spcPct val="100000"/>
              </a:lnSpc>
              <a:spcBef>
                <a:spcPts val="133"/>
              </a:spcBef>
              <a:defRPr>
                <a:latin typeface="Segoe UI Semibold" panose="020B0702040204020203" pitchFamily="34" charset="0"/>
                <a:cs typeface="Segoe UI Semibold" panose="020B0702040204020203" pitchFamily="34" charset="0"/>
              </a:defRPr>
            </a:lvl1pPr>
          </a:lstStyle>
          <a:p>
            <a:pPr marL="12700">
              <a:lnSpc>
                <a:spcPct val="100000"/>
              </a:lnSpc>
              <a:spcBef>
                <a:spcPts val="100"/>
              </a:spcBef>
            </a:pPr>
            <a:r>
              <a:rPr lang="en-US" sz="4000" b="1" dirty="0">
                <a:solidFill>
                  <a:schemeClr val="bg1"/>
                </a:solidFill>
              </a:rPr>
              <a:t>Click to edit Master title style</a:t>
            </a:r>
            <a:endParaRPr sz="4000" b="1" dirty="0">
              <a:solidFill>
                <a:schemeClr val="bg1"/>
              </a:solidFill>
            </a:endParaRPr>
          </a:p>
        </p:txBody>
      </p:sp>
      <p:sp>
        <p:nvSpPr>
          <p:cNvPr id="13" name="Text Placeholder 4">
            <a:extLst>
              <a:ext uri="{FF2B5EF4-FFF2-40B4-BE49-F238E27FC236}">
                <a16:creationId xmlns:a16="http://schemas.microsoft.com/office/drawing/2014/main" id="{1B48BA99-E3E0-4FD2-87F4-FACD218F3CCC}"/>
              </a:ext>
            </a:extLst>
          </p:cNvPr>
          <p:cNvSpPr>
            <a:spLocks noGrp="1"/>
          </p:cNvSpPr>
          <p:nvPr>
            <p:ph type="body" sz="quarter" idx="16" hasCustomPrompt="1"/>
          </p:nvPr>
        </p:nvSpPr>
        <p:spPr>
          <a:xfrm>
            <a:off x="448319" y="1595287"/>
            <a:ext cx="7338496" cy="387799"/>
          </a:xfrm>
          <a:noFill/>
        </p:spPr>
        <p:txBody>
          <a:bodyPr wrap="square" lIns="0" tIns="0" rIns="0" bIns="0">
            <a:spAutoFit/>
          </a:bodyPr>
          <a:lstStyle>
            <a:lvl1pPr marL="0" indent="0">
              <a:spcBef>
                <a:spcPts val="0"/>
              </a:spcBef>
              <a:buNone/>
              <a:defRPr lang="en-US" sz="2800" b="1" kern="1200" dirty="0">
                <a:solidFill>
                  <a:schemeClr val="tx1"/>
                </a:solidFill>
                <a:latin typeface="Segoe UI Semibold" panose="020B0702040204020203" pitchFamily="34" charset="0"/>
                <a:ea typeface="+mj-ea"/>
                <a:cs typeface="Segoe UI Semibold" panose="020B0702040204020203" pitchFamily="34" charset="0"/>
              </a:defRPr>
            </a:lvl1pPr>
          </a:lstStyle>
          <a:p>
            <a:pPr lvl="0"/>
            <a:r>
              <a:rPr lang="en-US"/>
              <a:t>Tagline 1</a:t>
            </a:r>
          </a:p>
        </p:txBody>
      </p:sp>
      <p:sp>
        <p:nvSpPr>
          <p:cNvPr id="14" name="Text Placeholder 4">
            <a:extLst>
              <a:ext uri="{FF2B5EF4-FFF2-40B4-BE49-F238E27FC236}">
                <a16:creationId xmlns:a16="http://schemas.microsoft.com/office/drawing/2014/main" id="{9A649B98-6AF6-4537-A44A-3FEDDE425EE8}"/>
              </a:ext>
            </a:extLst>
          </p:cNvPr>
          <p:cNvSpPr>
            <a:spLocks noGrp="1"/>
          </p:cNvSpPr>
          <p:nvPr>
            <p:ph type="body" sz="quarter" idx="17" hasCustomPrompt="1"/>
          </p:nvPr>
        </p:nvSpPr>
        <p:spPr>
          <a:xfrm>
            <a:off x="448319" y="2096499"/>
            <a:ext cx="7338496" cy="332399"/>
          </a:xfrm>
          <a:noFill/>
        </p:spPr>
        <p:txBody>
          <a:bodyPr wrap="square" lIns="0" tIns="0" rIns="0" bIns="0">
            <a:spAutoFit/>
          </a:bodyPr>
          <a:lstStyle>
            <a:lvl1pPr marL="0" indent="0">
              <a:spcBef>
                <a:spcPts val="0"/>
              </a:spcBef>
              <a:buNone/>
              <a:defRPr lang="en-US" sz="2400" b="1" kern="1200" dirty="0">
                <a:solidFill>
                  <a:schemeClr val="tx1">
                    <a:lumMod val="50000"/>
                    <a:lumOff val="50000"/>
                  </a:schemeClr>
                </a:solidFill>
                <a:latin typeface="Segoe UI Semibold" panose="020B0702040204020203" pitchFamily="34" charset="0"/>
                <a:ea typeface="+mj-ea"/>
                <a:cs typeface="Segoe UI Semibold" panose="020B0702040204020203" pitchFamily="34" charset="0"/>
              </a:defRPr>
            </a:lvl1pPr>
          </a:lstStyle>
          <a:p>
            <a:pPr lvl="0"/>
            <a:r>
              <a:rPr lang="en-US"/>
              <a:t>Tagline 2 (Optional)</a:t>
            </a:r>
          </a:p>
        </p:txBody>
      </p:sp>
      <p:sp>
        <p:nvSpPr>
          <p:cNvPr id="15" name="Content Placeholder 2">
            <a:extLst>
              <a:ext uri="{FF2B5EF4-FFF2-40B4-BE49-F238E27FC236}">
                <a16:creationId xmlns:a16="http://schemas.microsoft.com/office/drawing/2014/main" id="{2E6AB9B5-B150-46E6-AC48-31D6424AF280}"/>
              </a:ext>
            </a:extLst>
          </p:cNvPr>
          <p:cNvSpPr>
            <a:spLocks noGrp="1"/>
          </p:cNvSpPr>
          <p:nvPr>
            <p:ph sz="half" idx="1" hasCustomPrompt="1"/>
          </p:nvPr>
        </p:nvSpPr>
        <p:spPr>
          <a:xfrm>
            <a:off x="448322" y="2752079"/>
            <a:ext cx="7342740" cy="3481532"/>
          </a:xfrm>
        </p:spPr>
        <p:txBody>
          <a:bodyPr/>
          <a:lstStyle>
            <a:lvl1pPr marL="0" indent="0">
              <a:buNone/>
              <a:defRPr>
                <a:latin typeface="Segoe UI Semibold" panose="020B0702040204020203" pitchFamily="34" charset="0"/>
                <a:cs typeface="Segoe UI Semibold" panose="020B0702040204020203" pitchFamily="34" charset="0"/>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Speaker Bio</a:t>
            </a:r>
          </a:p>
        </p:txBody>
      </p:sp>
    </p:spTree>
    <p:extLst>
      <p:ext uri="{BB962C8B-B14F-4D97-AF65-F5344CB8AC3E}">
        <p14:creationId xmlns:p14="http://schemas.microsoft.com/office/powerpoint/2010/main" val="7332341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Demo slide">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0C6A827D-9BFA-4542-AE7D-D868557FF9C0}"/>
              </a:ext>
            </a:extLst>
          </p:cNvPr>
          <p:cNvCxnSpPr/>
          <p:nvPr userDrawn="1"/>
        </p:nvCxnSpPr>
        <p:spPr>
          <a:xfrm>
            <a:off x="958139" y="1488319"/>
            <a:ext cx="1494264" cy="0"/>
          </a:xfrm>
          <a:prstGeom prst="line">
            <a:avLst/>
          </a:prstGeom>
          <a:ln w="41275">
            <a:solidFill>
              <a:srgbClr val="A52CA6"/>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BAADB76C-EAFB-4FA9-842C-92856D5B9CFD}"/>
              </a:ext>
            </a:extLst>
          </p:cNvPr>
          <p:cNvSpPr/>
          <p:nvPr userDrawn="1"/>
        </p:nvSpPr>
        <p:spPr>
          <a:xfrm>
            <a:off x="405008" y="471149"/>
            <a:ext cx="8574451" cy="817596"/>
          </a:xfrm>
          <a:prstGeom prst="rect">
            <a:avLst/>
          </a:prstGeom>
        </p:spPr>
        <p:txBody>
          <a:bodyPr wrap="square">
            <a:spAutoFit/>
          </a:bodyPr>
          <a:lstStyle/>
          <a:p>
            <a:pPr lvl="1">
              <a:lnSpc>
                <a:spcPct val="120000"/>
              </a:lnSpc>
            </a:pPr>
            <a:r>
              <a:rPr lang="en-US" sz="4400" b="0">
                <a:solidFill>
                  <a:srgbClr val="402A8B"/>
                </a:solidFill>
                <a:latin typeface="Proxima Nova Semibold" panose="02000506030000020004" pitchFamily="50" charset="0"/>
                <a:ea typeface="Proxima Nova" charset="0"/>
                <a:cs typeface="Proxima Nova" charset="0"/>
              </a:rPr>
              <a:t>Agenda</a:t>
            </a:r>
          </a:p>
        </p:txBody>
      </p:sp>
      <p:sp>
        <p:nvSpPr>
          <p:cNvPr id="12" name="Text Placeholder 4">
            <a:extLst>
              <a:ext uri="{FF2B5EF4-FFF2-40B4-BE49-F238E27FC236}">
                <a16:creationId xmlns:a16="http://schemas.microsoft.com/office/drawing/2014/main" id="{88D39669-4B38-468C-A12F-4BB869C09E9C}"/>
              </a:ext>
            </a:extLst>
          </p:cNvPr>
          <p:cNvSpPr>
            <a:spLocks noGrp="1"/>
          </p:cNvSpPr>
          <p:nvPr>
            <p:ph type="body" sz="quarter" idx="12" hasCustomPrompt="1"/>
          </p:nvPr>
        </p:nvSpPr>
        <p:spPr>
          <a:xfrm>
            <a:off x="841652" y="1906766"/>
            <a:ext cx="5510213" cy="997196"/>
          </a:xfrm>
          <a:noFill/>
        </p:spPr>
        <p:txBody>
          <a:bodyPr wrap="square" lIns="0" tIns="0" rIns="0" bIns="0">
            <a:spAutoFit/>
          </a:bodyPr>
          <a:lstStyle>
            <a:lvl1pPr marL="571486" indent="-571486">
              <a:spcBef>
                <a:spcPts val="0"/>
              </a:spcBef>
              <a:buFont typeface="Arial" panose="020B0604020202020204" pitchFamily="34" charset="0"/>
              <a:buChar char="•"/>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a:t>Section 1</a:t>
            </a:r>
          </a:p>
          <a:p>
            <a:pPr lvl="0"/>
            <a:r>
              <a:rPr lang="en-US"/>
              <a:t>Section 2</a:t>
            </a:r>
          </a:p>
        </p:txBody>
      </p:sp>
    </p:spTree>
    <p:extLst>
      <p:ext uri="{BB962C8B-B14F-4D97-AF65-F5344CB8AC3E}">
        <p14:creationId xmlns:p14="http://schemas.microsoft.com/office/powerpoint/2010/main" val="1972552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10"/>
            <a:ext cx="6400800" cy="830997"/>
          </a:xfrm>
          <a:noFill/>
        </p:spPr>
        <p:txBody>
          <a:bodyPr lIns="0" tIns="0" rIns="0" bIns="0" anchor="b" anchorCtr="0">
            <a:spAutoFit/>
          </a:bodyPr>
          <a:lstStyle>
            <a:lvl1pPr algn="l" defTabSz="932719" rtl="0" eaLnBrk="1" latinLnBrk="0" hangingPunct="1">
              <a:lnSpc>
                <a:spcPct val="90000"/>
              </a:lnSpc>
              <a:spcBef>
                <a:spcPct val="0"/>
              </a:spcBef>
              <a:buNone/>
              <a:defRPr lang="en-US" sz="6000" b="1" kern="1200" cap="none" spc="-51" baseline="0" dirty="0">
                <a:ln w="3175">
                  <a:noFill/>
                </a:ln>
                <a:solidFill>
                  <a:srgbClr val="913EB5"/>
                </a:soli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1"/>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29233" y="3360"/>
            <a:ext cx="1435947" cy="536581"/>
          </a:xfrm>
          <a:prstGeom prst="rect">
            <a:avLst/>
          </a:prstGeom>
          <a:solidFill>
            <a:srgbClr val="913E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3"/>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759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esentation 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0B4116A-AF16-420C-9CCD-4636501CC280}"/>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40BFA5DA-0D44-4871-9BEB-F1DEADF4FF68}"/>
              </a:ext>
            </a:extLst>
          </p:cNvPr>
          <p:cNvSpPr>
            <a:spLocks noGrp="1"/>
          </p:cNvSpPr>
          <p:nvPr>
            <p:ph type="title" hasCustomPrompt="1"/>
          </p:nvPr>
        </p:nvSpPr>
        <p:spPr>
          <a:xfrm>
            <a:off x="584200" y="2601971"/>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7" name="Text Placeholder 4">
            <a:extLst>
              <a:ext uri="{FF2B5EF4-FFF2-40B4-BE49-F238E27FC236}">
                <a16:creationId xmlns:a16="http://schemas.microsoft.com/office/drawing/2014/main" id="{8AA04CB1-BA13-4746-B491-69B870CBC147}"/>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14970346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Demo slide">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708CA99-13F4-4F8C-828F-5636C4BF1A18}"/>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F215652-0C91-4A76-8F59-04636616B9BF}"/>
              </a:ext>
            </a:extLst>
          </p:cNvPr>
          <p:cNvSpPr>
            <a:spLocks noGrp="1"/>
          </p:cNvSpPr>
          <p:nvPr>
            <p:ph type="title" hasCustomPrompt="1"/>
          </p:nvPr>
        </p:nvSpPr>
        <p:spPr>
          <a:xfrm>
            <a:off x="584200" y="2702780"/>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10" name="Text Placeholder 4">
            <a:extLst>
              <a:ext uri="{FF2B5EF4-FFF2-40B4-BE49-F238E27FC236}">
                <a16:creationId xmlns:a16="http://schemas.microsoft.com/office/drawing/2014/main" id="{8A19AF20-8843-4DF6-93D6-46AD4A03070B}"/>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6320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2C366DA-32C9-4A60-8D62-D4E38A27F445}"/>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151B4FB-C0BA-45E9-B5B8-6C2889B19D1C}"/>
              </a:ext>
            </a:extLst>
          </p:cNvPr>
          <p:cNvSpPr>
            <a:spLocks noGrp="1"/>
          </p:cNvSpPr>
          <p:nvPr>
            <p:ph type="title" hasCustomPrompt="1"/>
          </p:nvPr>
        </p:nvSpPr>
        <p:spPr>
          <a:xfrm>
            <a:off x="584200" y="2702780"/>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10" name="Text Placeholder 4">
            <a:extLst>
              <a:ext uri="{FF2B5EF4-FFF2-40B4-BE49-F238E27FC236}">
                <a16:creationId xmlns:a16="http://schemas.microsoft.com/office/drawing/2014/main" id="{A7EB1B3C-DEE1-43E4-A555-94D1FA9CAA00}"/>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3559113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19BA-A691-4701-A2C4-705C0D2E6D0E}"/>
              </a:ext>
            </a:extLst>
          </p:cNvPr>
          <p:cNvSpPr>
            <a:spLocks noGrp="1"/>
          </p:cNvSpPr>
          <p:nvPr>
            <p:ph type="ctrTitle"/>
          </p:nvPr>
        </p:nvSpPr>
        <p:spPr>
          <a:xfrm>
            <a:off x="1524000" y="1122363"/>
            <a:ext cx="9144000" cy="2387600"/>
          </a:xfrm>
        </p:spPr>
        <p:txBody>
          <a:bodyPr anchor="b"/>
          <a:lstStyle>
            <a:lvl1pPr algn="ctr">
              <a:defRPr sz="6000">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C0BA9D76-67BB-4C6D-9B4E-7CAC65B36CE0}"/>
              </a:ext>
            </a:extLst>
          </p:cNvPr>
          <p:cNvSpPr>
            <a:spLocks noGrp="1"/>
          </p:cNvSpPr>
          <p:nvPr>
            <p:ph type="subTitle" idx="1"/>
          </p:nvPr>
        </p:nvSpPr>
        <p:spPr>
          <a:xfrm>
            <a:off x="1524000" y="3602037"/>
            <a:ext cx="9144000" cy="1655763"/>
          </a:xfrm>
        </p:spPr>
        <p:txBody>
          <a:bodyPr/>
          <a:lstStyle>
            <a:lvl1pPr marL="0" indent="0" algn="ctr">
              <a:buNone/>
              <a:defRPr sz="2400">
                <a:latin typeface="Segoe UI (Body)"/>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10942456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E804-2E15-452F-81AA-C7771FECDADB}"/>
              </a:ext>
            </a:extLst>
          </p:cNvPr>
          <p:cNvSpPr>
            <a:spLocks noGrp="1"/>
          </p:cNvSpPr>
          <p:nvPr>
            <p:ph type="title"/>
          </p:nvPr>
        </p:nvSpPr>
        <p:spPr>
          <a:xfrm>
            <a:off x="491971" y="288136"/>
            <a:ext cx="10515600" cy="1325563"/>
          </a:xfrm>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EB9E3AE-4A1D-4963-886F-B76A02648422}"/>
              </a:ext>
            </a:extLst>
          </p:cNvPr>
          <p:cNvSpPr>
            <a:spLocks noGrp="1"/>
          </p:cNvSpPr>
          <p:nvPr>
            <p:ph idx="1"/>
          </p:nvPr>
        </p:nvSpPr>
        <p:spPr>
          <a:xfrm>
            <a:off x="491971" y="1797301"/>
            <a:ext cx="11235431" cy="4351339"/>
          </a:xfrm>
        </p:spPr>
        <p:txBody>
          <a:bodyPr/>
          <a:lstStyle>
            <a:lvl1pPr>
              <a:lnSpc>
                <a:spcPct val="100000"/>
              </a:lnSpc>
              <a:defRPr>
                <a:latin typeface="Segoe UI (Body)"/>
              </a:defRPr>
            </a:lvl1pPr>
            <a:lvl2pPr>
              <a:lnSpc>
                <a:spcPct val="100000"/>
              </a:lnSpc>
              <a:defRPr>
                <a:latin typeface="Segoe UI (Body)"/>
              </a:defRPr>
            </a:lvl2pPr>
            <a:lvl3pPr>
              <a:lnSpc>
                <a:spcPct val="100000"/>
              </a:lnSpc>
              <a:defRPr>
                <a:latin typeface="Segoe UI (Body)"/>
              </a:defRPr>
            </a:lvl3pPr>
            <a:lvl4pPr>
              <a:lnSpc>
                <a:spcPct val="100000"/>
              </a:lnSpc>
              <a:defRPr>
                <a:latin typeface="Segoe UI (Body)"/>
              </a:defRPr>
            </a:lvl4pPr>
            <a:lvl5pPr>
              <a:lnSpc>
                <a:spcPct val="100000"/>
              </a:lnSpc>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0627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5F49-BE49-445A-8122-A488937E6FC7}"/>
              </a:ext>
            </a:extLst>
          </p:cNvPr>
          <p:cNvSpPr>
            <a:spLocks noGrp="1"/>
          </p:cNvSpPr>
          <p:nvPr>
            <p:ph type="title"/>
          </p:nvPr>
        </p:nvSpPr>
        <p:spPr>
          <a:xfrm>
            <a:off x="831851" y="1709740"/>
            <a:ext cx="10515600" cy="2852737"/>
          </a:xfrm>
        </p:spPr>
        <p:txBody>
          <a:bodyPr anchor="b"/>
          <a:lstStyle>
            <a:lvl1pPr>
              <a:defRPr sz="6000">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664036-F293-4C92-AFD8-04A3F766AC58}"/>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latin typeface="Segoe UI (Body)"/>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338888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618DC7-15DC-4059-9907-FF1259770F2D}"/>
              </a:ext>
            </a:extLst>
          </p:cNvPr>
          <p:cNvSpPr>
            <a:spLocks noGrp="1"/>
          </p:cNvSpPr>
          <p:nvPr>
            <p:ph sz="half" idx="1"/>
          </p:nvPr>
        </p:nvSpPr>
        <p:spPr>
          <a:xfrm>
            <a:off x="491971" y="1822449"/>
            <a:ext cx="5216371" cy="4351339"/>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5DC735-A6A9-45CE-8872-CD8405ED9087}"/>
              </a:ext>
            </a:extLst>
          </p:cNvPr>
          <p:cNvSpPr>
            <a:spLocks noGrp="1"/>
          </p:cNvSpPr>
          <p:nvPr>
            <p:ph sz="half" idx="2"/>
          </p:nvPr>
        </p:nvSpPr>
        <p:spPr>
          <a:xfrm>
            <a:off x="6001306" y="1825625"/>
            <a:ext cx="5610687" cy="4351339"/>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CEF4676F-104E-4DEC-A15D-0104219E13CD}"/>
              </a:ext>
            </a:extLst>
          </p:cNvPr>
          <p:cNvSpPr>
            <a:spLocks noGrp="1"/>
          </p:cNvSpPr>
          <p:nvPr>
            <p:ph type="title"/>
          </p:nvPr>
        </p:nvSpPr>
        <p:spPr>
          <a:xfrm>
            <a:off x="491971" y="288136"/>
            <a:ext cx="10515600" cy="1325563"/>
          </a:xfrm>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209975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image" Target="../media/image19.png"/><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2.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34" r:id="rId3"/>
    <p:sldLayoutId id="2147484735" r:id="rId4"/>
    <p:sldLayoutId id="2147484736" r:id="rId5"/>
    <p:sldLayoutId id="2147484737" r:id="rId6"/>
    <p:sldLayoutId id="2147484583" r:id="rId7"/>
    <p:sldLayoutId id="2147484669" r:id="rId8"/>
    <p:sldLayoutId id="2147484562" r:id="rId9"/>
    <p:sldLayoutId id="2147484728" r:id="rId10"/>
    <p:sldLayoutId id="2147484680" r:id="rId11"/>
    <p:sldLayoutId id="2147484610" r:id="rId12"/>
    <p:sldLayoutId id="2147484684" r:id="rId13"/>
    <p:sldLayoutId id="2147484670" r:id="rId14"/>
    <p:sldLayoutId id="2147484671" r:id="rId15"/>
    <p:sldLayoutId id="2147484682" r:id="rId16"/>
    <p:sldLayoutId id="2147484677" r:id="rId17"/>
    <p:sldLayoutId id="2147484727" r:id="rId18"/>
    <p:sldLayoutId id="2147484691" r:id="rId19"/>
    <p:sldLayoutId id="2147484692" r:id="rId20"/>
    <p:sldLayoutId id="2147484693" r:id="rId21"/>
    <p:sldLayoutId id="2147484694" r:id="rId22"/>
    <p:sldLayoutId id="2147484695" r:id="rId23"/>
    <p:sldLayoutId id="2147484560" r:id="rId24"/>
    <p:sldLayoutId id="2147484580" r:id="rId25"/>
    <p:sldLayoutId id="2147484742" r:id="rId26"/>
    <p:sldLayoutId id="2147484743" r:id="rId27"/>
    <p:sldLayoutId id="2147484744" r:id="rId28"/>
    <p:sldLayoutId id="2147484745" r:id="rId29"/>
    <p:sldLayoutId id="2147484566" r:id="rId30"/>
    <p:sldLayoutId id="2147484696" r:id="rId31"/>
    <p:sldLayoutId id="2147484697" r:id="rId32"/>
    <p:sldLayoutId id="2147484675" r:id="rId33"/>
    <p:sldLayoutId id="2147484676" r:id="rId34"/>
    <p:sldLayoutId id="2147484711" r:id="rId35"/>
    <p:sldLayoutId id="2147484752" r:id="rId36"/>
    <p:sldLayoutId id="2147484721" r:id="rId37"/>
    <p:sldLayoutId id="2147484720" r:id="rId38"/>
    <p:sldLayoutId id="2147484751" r:id="rId39"/>
    <p:sldLayoutId id="2147484726" r:id="rId40"/>
    <p:sldLayoutId id="2147484570" r:id="rId41"/>
    <p:sldLayoutId id="2147484571" r:id="rId42"/>
    <p:sldLayoutId id="2147484572" r:id="rId43"/>
    <p:sldLayoutId id="2147484688" r:id="rId44"/>
    <p:sldLayoutId id="2147484689" r:id="rId45"/>
    <p:sldLayoutId id="2147484690" r:id="rId46"/>
    <p:sldLayoutId id="2147484724" r:id="rId47"/>
    <p:sldLayoutId id="2147484725" r:id="rId48"/>
    <p:sldLayoutId id="2147484722" r:id="rId49"/>
    <p:sldLayoutId id="2147484683" r:id="rId50"/>
    <p:sldLayoutId id="2147484685" r:id="rId51"/>
    <p:sldLayoutId id="2147484673" r:id="rId52"/>
    <p:sldLayoutId id="2147484678" r:id="rId53"/>
    <p:sldLayoutId id="2147484679" r:id="rId54"/>
    <p:sldLayoutId id="2147484717" r:id="rId55"/>
    <p:sldLayoutId id="2147484718" r:id="rId56"/>
    <p:sldLayoutId id="2147484712" r:id="rId57"/>
    <p:sldLayoutId id="2147484713" r:id="rId58"/>
    <p:sldLayoutId id="2147484714" r:id="rId59"/>
    <p:sldLayoutId id="2147484715" r:id="rId60"/>
    <p:sldLayoutId id="2147484716" r:id="rId61"/>
    <p:sldLayoutId id="2147484723" r:id="rId62"/>
    <p:sldLayoutId id="2147484686" r:id="rId63"/>
    <p:sldLayoutId id="2147484674" r:id="rId64"/>
    <p:sldLayoutId id="2147484702" r:id="rId65"/>
    <p:sldLayoutId id="2147484719" r:id="rId66"/>
    <p:sldLayoutId id="2147484701" r:id="rId67"/>
    <p:sldLayoutId id="2147484699" r:id="rId68"/>
    <p:sldLayoutId id="2147484700" r:id="rId69"/>
    <p:sldLayoutId id="2147484703" r:id="rId70"/>
    <p:sldLayoutId id="2147484704" r:id="rId71"/>
    <p:sldLayoutId id="2147484705" r:id="rId72"/>
    <p:sldLayoutId id="2147484706" r:id="rId73"/>
    <p:sldLayoutId id="2147484707" r:id="rId74"/>
    <p:sldLayoutId id="2147484730" r:id="rId75"/>
    <p:sldLayoutId id="2147484710" r:id="rId76"/>
    <p:sldLayoutId id="2147484729" r:id="rId77"/>
    <p:sldLayoutId id="2147484731" r:id="rId78"/>
    <p:sldLayoutId id="2147484732" r:id="rId79"/>
    <p:sldLayoutId id="2147484733" r:id="rId80"/>
    <p:sldLayoutId id="2147484698" r:id="rId81"/>
    <p:sldLayoutId id="2147484746" r:id="rId82"/>
    <p:sldLayoutId id="2147484747" r:id="rId83"/>
    <p:sldLayoutId id="2147484748" r:id="rId84"/>
    <p:sldLayoutId id="2147484749" r:id="rId85"/>
    <p:sldLayoutId id="2147484753" r:id="rId86"/>
    <p:sldLayoutId id="2147484754" r:id="rId8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0C4F58D2-95B8-4C03-888C-574A5EAFD92B}"/>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2051" y="6475627"/>
            <a:ext cx="12194051" cy="385960"/>
          </a:xfrm>
          <a:prstGeom prst="rect">
            <a:avLst/>
          </a:prstGeom>
        </p:spPr>
      </p:pic>
      <p:sp>
        <p:nvSpPr>
          <p:cNvPr id="2" name="Title Placeholder 1">
            <a:extLst>
              <a:ext uri="{FF2B5EF4-FFF2-40B4-BE49-F238E27FC236}">
                <a16:creationId xmlns:a16="http://schemas.microsoft.com/office/drawing/2014/main" id="{AB65481E-FAC2-419E-9A7F-3E69540E30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28CD83-25A8-4FF3-BECB-CB04937AF9DF}"/>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78672"/>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55.wmf"/><Relationship Id="rId4" Type="http://schemas.openxmlformats.org/officeDocument/2006/relationships/image" Target="../media/image68.sv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68.svg"/><Relationship Id="rId26" Type="http://schemas.openxmlformats.org/officeDocument/2006/relationships/image" Target="../media/image92.wmf"/><Relationship Id="rId3" Type="http://schemas.openxmlformats.org/officeDocument/2006/relationships/image" Target="../media/image71.wmf"/><Relationship Id="rId21" Type="http://schemas.openxmlformats.org/officeDocument/2006/relationships/image" Target="../media/image87.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67.png"/><Relationship Id="rId25" Type="http://schemas.openxmlformats.org/officeDocument/2006/relationships/image" Target="../media/image91.svg"/><Relationship Id="rId2" Type="http://schemas.openxmlformats.org/officeDocument/2006/relationships/notesSlide" Target="../notesSlides/notesSlide16.xml"/><Relationship Id="rId16" Type="http://schemas.openxmlformats.org/officeDocument/2006/relationships/image" Target="../media/image84.svg"/><Relationship Id="rId20" Type="http://schemas.openxmlformats.org/officeDocument/2006/relationships/image" Target="../media/image86.wmf"/><Relationship Id="rId29" Type="http://schemas.openxmlformats.org/officeDocument/2006/relationships/image" Target="../media/image95.png"/><Relationship Id="rId1" Type="http://schemas.openxmlformats.org/officeDocument/2006/relationships/slideLayout" Target="../slideLayouts/slideLayout9.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0.png"/><Relationship Id="rId5" Type="http://schemas.openxmlformats.org/officeDocument/2006/relationships/image" Target="../media/image73.wmf"/><Relationship Id="rId15" Type="http://schemas.openxmlformats.org/officeDocument/2006/relationships/image" Target="../media/image83.png"/><Relationship Id="rId23" Type="http://schemas.openxmlformats.org/officeDocument/2006/relationships/image" Target="../media/image89.png"/><Relationship Id="rId28" Type="http://schemas.openxmlformats.org/officeDocument/2006/relationships/image" Target="../media/image94.png"/><Relationship Id="rId10" Type="http://schemas.openxmlformats.org/officeDocument/2006/relationships/image" Target="../media/image78.png"/><Relationship Id="rId19" Type="http://schemas.openxmlformats.org/officeDocument/2006/relationships/image" Target="../media/image85.wmf"/><Relationship Id="rId31" Type="http://schemas.openxmlformats.org/officeDocument/2006/relationships/image" Target="../media/image97.png"/><Relationship Id="rId4" Type="http://schemas.openxmlformats.org/officeDocument/2006/relationships/image" Target="../media/image72.wmf"/><Relationship Id="rId9" Type="http://schemas.openxmlformats.org/officeDocument/2006/relationships/image" Target="../media/image77.png"/><Relationship Id="rId14" Type="http://schemas.openxmlformats.org/officeDocument/2006/relationships/image" Target="../media/image82.sv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s://www.linkedin.com/in/jenkinsns/" TargetMode="External"/><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37.jpg"/><Relationship Id="rId1" Type="http://schemas.openxmlformats.org/officeDocument/2006/relationships/slideLayout" Target="../slideLayouts/slideLayout9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hyperlink" Target="https://www.youtube.com/user/jenkinsnss" TargetMode="External"/><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hyperlink" Target="http://www.jenkinsblog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3" Type="http://schemas.openxmlformats.org/officeDocument/2006/relationships/image" Target="../media/image99.wmf"/><Relationship Id="rId7" Type="http://schemas.openxmlformats.org/officeDocument/2006/relationships/image" Target="../media/image103.wmf"/><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85.xml"/><Relationship Id="rId5" Type="http://schemas.openxmlformats.org/officeDocument/2006/relationships/image" Target="../media/image107.png"/><Relationship Id="rId4" Type="http://schemas.openxmlformats.org/officeDocument/2006/relationships/image" Target="../media/image10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41.wmf"/><Relationship Id="rId4" Type="http://schemas.openxmlformats.org/officeDocument/2006/relationships/image" Target="../media/image40.wmf"/></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29.xml"/><Relationship Id="rId1" Type="http://schemas.openxmlformats.org/officeDocument/2006/relationships/slideLayout" Target="../slideLayouts/slideLayout58.xml"/><Relationship Id="rId5" Type="http://schemas.openxmlformats.org/officeDocument/2006/relationships/image" Target="../media/image115.emf"/><Relationship Id="rId4" Type="http://schemas.openxmlformats.org/officeDocument/2006/relationships/image" Target="../media/image114.emf"/></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5.jpeg"/></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8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us/training/modules/introduction-power-platform" TargetMode="External"/><Relationship Id="rId2" Type="http://schemas.openxmlformats.org/officeDocument/2006/relationships/notesSlide" Target="../notesSlides/notesSlide4.xml"/><Relationship Id="rId1" Type="http://schemas.openxmlformats.org/officeDocument/2006/relationships/slideLayout" Target="../slideLayouts/slideLayout87.xml"/><Relationship Id="rId5" Type="http://schemas.openxmlformats.org/officeDocument/2006/relationships/image" Target="../media/image43.sv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wmf"/><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7.wmf"/><Relationship Id="rId11" Type="http://schemas.openxmlformats.org/officeDocument/2006/relationships/image" Target="../media/image52.png"/><Relationship Id="rId5" Type="http://schemas.openxmlformats.org/officeDocument/2006/relationships/image" Target="../media/image46.wmf"/><Relationship Id="rId10" Type="http://schemas.openxmlformats.org/officeDocument/2006/relationships/image" Target="../media/image51.svg"/><Relationship Id="rId4" Type="http://schemas.openxmlformats.org/officeDocument/2006/relationships/image" Target="../media/image45.wmf"/><Relationship Id="rId9"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55.wmf"/></Relationships>
</file>

<file path=ppt/slides/_rels/slide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0771197-DA73-4FF4-A8C4-A27AFF944F66}"/>
              </a:ext>
            </a:extLst>
          </p:cNvPr>
          <p:cNvSpPr>
            <a:spLocks noGrp="1"/>
          </p:cNvSpPr>
          <p:nvPr>
            <p:ph type="title"/>
          </p:nvPr>
        </p:nvSpPr>
        <p:spPr>
          <a:xfrm>
            <a:off x="428681" y="1985818"/>
            <a:ext cx="5428936" cy="2339734"/>
          </a:xfrm>
        </p:spPr>
        <p:txBody>
          <a:bodyPr/>
          <a:lstStyle/>
          <a:p>
            <a:r>
              <a:rPr lang="en-US" dirty="0">
                <a:solidFill>
                  <a:schemeClr val="tx1"/>
                </a:solidFill>
              </a:rPr>
              <a:t>Introduction to Microsoft Power Platform</a:t>
            </a:r>
            <a:endParaRPr lang="en-US" dirty="0"/>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Build powerful virtual agents with Power Virtual Agents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Enable subject matter experts to easily create powerful virtual agents using a guided, no-code graphical interface—all without the need for data scientists or developers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786496"/>
            <a:ext cx="5579310" cy="980468"/>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the virtual agent to take action on the customer’s behalf. Easily integrate your virtual agent with hundreds of services and systems out of the box or create custom workflows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Keep an eye on how your virtual agent is performing by using conversational metrics and dashboards. Get in-depth AI-driven insights to improve bot performance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 descr="Logo of Power Virtual Agents">
            <a:extLst>
              <a:ext uri="{FF2B5EF4-FFF2-40B4-BE49-F238E27FC236}">
                <a16:creationId xmlns:a16="http://schemas.microsoft.com/office/drawing/2014/main" id="{CAB26AB3-2040-490A-A316-E0B47C05B7E7}"/>
              </a:ext>
            </a:extLst>
          </p:cNvPr>
          <p:cNvPicPr>
            <a:picLocks noChangeAspect="1"/>
          </p:cNvPicPr>
          <p:nvPr/>
        </p:nvPicPr>
        <p:blipFill rotWithShape="1">
          <a:blip r:embed="rId3"/>
          <a:srcRect t="10186" b="10186"/>
          <a:stretch/>
        </p:blipFill>
        <p:spPr>
          <a:xfrm>
            <a:off x="10827366" y="528832"/>
            <a:ext cx="812698" cy="647142"/>
          </a:xfrm>
          <a:prstGeom prst="rect">
            <a:avLst/>
          </a:prstGeom>
        </p:spPr>
      </p:pic>
      <p:pic>
        <p:nvPicPr>
          <p:cNvPr id="14" name="Picture 17" descr="Power Virtual Agents chat screenshot image">
            <a:extLst>
              <a:ext uri="{FF2B5EF4-FFF2-40B4-BE49-F238E27FC236}">
                <a16:creationId xmlns:a16="http://schemas.microsoft.com/office/drawing/2014/main" id="{6E7892BB-D842-4689-9F68-77E272FDB7BA}"/>
              </a:ext>
            </a:extLst>
          </p:cNvPr>
          <p:cNvPicPr>
            <a:picLocks noChangeAspect="1"/>
          </p:cNvPicPr>
          <p:nvPr/>
        </p:nvPicPr>
        <p:blipFill>
          <a:blip r:embed="rId4"/>
          <a:srcRect l="-3301" t="-12121" r="-3274" b="-11168"/>
          <a:stretch>
            <a:fillRect/>
          </a:stretch>
        </p:blipFill>
        <p:spPr>
          <a:xfrm>
            <a:off x="6194046" y="1456897"/>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8007070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Add intelligence to your apps with AI Builder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a:solidFill>
                  <a:srgbClr val="171717"/>
                </a:solidFill>
                <a:effectLst/>
                <a:latin typeface="Segoe UI" panose="020B0502040204020203" pitchFamily="34" charset="0"/>
              </a:rPr>
              <a:t>AI Builder is a turnkey solution that brings the power of AI through a point-and-click experience</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dirty="0">
                <a:solidFill>
                  <a:srgbClr val="171717"/>
                </a:solidFill>
                <a:effectLst/>
                <a:latin typeface="Segoe UI" panose="020B0502040204020203" pitchFamily="34" charset="0"/>
              </a:rPr>
              <a:t>With AI Builder, you can add intelligence to your apps even if you have no coding or data science skills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You can use AI Builder to create custom AI models that suit the needs of your business, or you can choose from a selection of prebuilt models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22" name="New picture" descr="Power Apps AI Builder dashboard showing step to tag objects in images">
            <a:extLst>
              <a:ext uri="{FF2B5EF4-FFF2-40B4-BE49-F238E27FC236}">
                <a16:creationId xmlns:a16="http://schemas.microsoft.com/office/drawing/2014/main" id="{9A9D7878-4524-4616-B43A-6797073267FE}"/>
              </a:ext>
            </a:extLst>
          </p:cNvPr>
          <p:cNvPicPr/>
          <p:nvPr/>
        </p:nvPicPr>
        <p:blipFill>
          <a:blip r:embed="rId3"/>
          <a:stretch>
            <a:fillRect/>
          </a:stretch>
        </p:blipFill>
        <p:spPr>
          <a:xfrm>
            <a:off x="6351211" y="1993375"/>
            <a:ext cx="5302312" cy="2978481"/>
          </a:xfrm>
          <a:prstGeom prst="rect">
            <a:avLst/>
          </a:prstGeom>
          <a:ln>
            <a:solidFill>
              <a:schemeClr val="bg2"/>
            </a:solidFill>
          </a:ln>
        </p:spPr>
      </p:pic>
    </p:spTree>
    <p:extLst>
      <p:ext uri="{BB962C8B-B14F-4D97-AF65-F5344CB8AC3E}">
        <p14:creationId xmlns:p14="http://schemas.microsoft.com/office/powerpoint/2010/main" val="1224272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Put all your data to work with Microsoft </a:t>
            </a:r>
            <a:r>
              <a:rPr lang="en-US" altLang="zh-CN" dirty="0" err="1"/>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Jumpstart apps using a standardized data model with business logic, security and integration built-in</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Extend to your own needs and integrate across your apps and services </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Seamless Dynamics 365, Office 365, and Azure integration, augmented with data from industry partners </a:t>
            </a:r>
          </a:p>
        </p:txBody>
      </p:sp>
      <p:pic>
        <p:nvPicPr>
          <p:cNvPr id="7" name="Picture 17">
            <a:extLst>
              <a:ext uri="{FF2B5EF4-FFF2-40B4-BE49-F238E27FC236}">
                <a16:creationId xmlns:a16="http://schemas.microsoft.com/office/drawing/2014/main" id="{08BD89C1-9FF0-4E78-9F35-50DC4F44F07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266" t="-4854" r="-3264" b="-5107"/>
          <a:stretch/>
        </p:blipFill>
        <p:spPr>
          <a:xfrm>
            <a:off x="6160181" y="1732903"/>
            <a:ext cx="5691420" cy="3414771"/>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7505245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Enable external access with Power Apps portals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Empower anyone—either inside or outside your organization—to interact with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data using portals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anyone to build responsive websites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Integrate all your data</a:t>
            </a:r>
          </a:p>
        </p:txBody>
      </p:sp>
      <p:pic>
        <p:nvPicPr>
          <p:cNvPr id="8" name="Picture 3" descr="A screenshot of a social media post&#10;&#10;Description automatically generated">
            <a:extLst>
              <a:ext uri="{FF2B5EF4-FFF2-40B4-BE49-F238E27FC236}">
                <a16:creationId xmlns:a16="http://schemas.microsoft.com/office/drawing/2014/main" id="{4D00F492-BA65-4A73-9871-F349B83AEE11}"/>
              </a:ext>
            </a:extLst>
          </p:cNvPr>
          <p:cNvPicPr>
            <a:picLocks noChangeAspect="1"/>
          </p:cNvPicPr>
          <p:nvPr/>
        </p:nvPicPr>
        <p:blipFill>
          <a:blip r:embed="rId3"/>
          <a:stretch>
            <a:fillRect/>
          </a:stretch>
        </p:blipFill>
        <p:spPr>
          <a:xfrm>
            <a:off x="6356810" y="1940524"/>
            <a:ext cx="5298162" cy="2976951"/>
          </a:xfrm>
          <a:prstGeom prst="rect">
            <a:avLst/>
          </a:prstGeom>
        </p:spPr>
      </p:pic>
    </p:spTree>
    <p:extLst>
      <p:ext uri="{BB962C8B-B14F-4D97-AF65-F5344CB8AC3E}">
        <p14:creationId xmlns:p14="http://schemas.microsoft.com/office/powerpoint/2010/main" val="125878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Module 2: Data connectors</a:t>
            </a:r>
            <a:endParaRPr lang="en-US" dirty="0"/>
          </a:p>
        </p:txBody>
      </p:sp>
      <p:sp>
        <p:nvSpPr>
          <p:cNvPr id="4" name="Data &amp; AI" title="Icon of several circles connected to eachother by lines">
            <a:extLst>
              <a:ext uri="{FF2B5EF4-FFF2-40B4-BE49-F238E27FC236}">
                <a16:creationId xmlns:a16="http://schemas.microsoft.com/office/drawing/2014/main" id="{5C4A5E7C-5F0F-4013-A777-A4086FDE4BC9}"/>
              </a:ext>
            </a:extLst>
          </p:cNvPr>
          <p:cNvSpPr>
            <a:spLocks noChangeAspect="1" noEditPoints="1"/>
          </p:cNvSpPr>
          <p:nvPr/>
        </p:nvSpPr>
        <p:spPr bwMode="auto">
          <a:xfrm>
            <a:off x="10067925" y="2885331"/>
            <a:ext cx="1309754" cy="104728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4246464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ltLang="zh-CN" dirty="0"/>
              <a:t>Data connectors</a:t>
            </a:r>
            <a:endParaRPr lang="en-US" dirty="0"/>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456895"/>
            <a:ext cx="5578932" cy="3924664"/>
          </a:xfrm>
        </p:spPr>
        <p:txBody>
          <a:bodyPr/>
          <a:lstStyle/>
          <a:p>
            <a:pPr marL="0" marR="0" lvl="0" indent="0" algn="l" defTabSz="488950" rtl="0" eaLnBrk="1" fontAlgn="auto" latinLnBrk="0" hangingPunct="1">
              <a:lnSpc>
                <a:spcPct val="100000"/>
              </a:lnSpc>
              <a:spcBef>
                <a:spcPct val="0"/>
              </a:spcBef>
              <a:spcAft>
                <a:spcPts val="300"/>
              </a:spcAft>
              <a:buClrTx/>
              <a:buSzTx/>
              <a:buFontTx/>
              <a:buNone/>
              <a:tabLst/>
              <a:defRPr/>
            </a:pPr>
            <a:r>
              <a:rPr kumimoji="0" lang="en-US" altLang="zh-CN" sz="2000" b="0" i="0" u="none" strike="noStrike" kern="1200" cap="none" spc="0" normalizeH="0" baseline="0" noProof="0" dirty="0">
                <a:ln>
                  <a:noFill/>
                </a:ln>
                <a:solidFill>
                  <a:srgbClr val="191919"/>
                </a:solidFill>
                <a:effectLst/>
                <a:uLnTx/>
                <a:uFillTx/>
                <a:latin typeface="Segoe UI Semibold"/>
                <a:ea typeface="+mn-ea"/>
                <a:cs typeface="+mn-cs"/>
              </a:rPr>
              <a:t>Connectors are available for use in multiple products:</a:t>
            </a:r>
          </a:p>
          <a:p>
            <a:pPr marL="800100" marR="0" lvl="0" algn="l" defTabSz="488950" rtl="0" eaLnBrk="1" fontAlgn="auto" latinLnBrk="0" hangingPunct="1">
              <a:lnSpc>
                <a:spcPct val="100000"/>
              </a:lnSpc>
              <a:spcBef>
                <a:spcPts val="18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Automate</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Apps</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Logic Apps</a:t>
            </a:r>
            <a:endParaRPr lang="en-US" altLang="zh-CN" sz="1800" spc="0" dirty="0">
              <a:solidFill>
                <a:srgbClr val="191919"/>
              </a:solidFill>
              <a:latin typeface="Segoe UI"/>
            </a:endParaRPr>
          </a:p>
          <a:p>
            <a:pPr defTabSz="488950">
              <a:spcBef>
                <a:spcPct val="0"/>
              </a:spcBef>
              <a:spcAft>
                <a:spcPts val="300"/>
              </a:spcAft>
              <a:buSzTx/>
              <a:defRPr/>
            </a:pPr>
            <a:r>
              <a:rPr lang="en-US" altLang="zh-CN" sz="1800" spc="0" dirty="0">
                <a:solidFill>
                  <a:srgbClr val="191919"/>
                </a:solidFill>
                <a:latin typeface="Segoe UI"/>
              </a:rPr>
              <a:t>There are more than 275 connectors between standard and premium ones.</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3"/>
          </p:nvPr>
        </p:nvSpPr>
        <p:spPr>
          <a:xfrm>
            <a:off x="6229350" y="1456896"/>
            <a:ext cx="5543550" cy="3924664"/>
          </a:xfrm>
        </p:spPr>
        <p:txBody>
          <a:bodyPr/>
          <a:lstStyle/>
          <a:p>
            <a:pPr marL="0" marR="0" lvl="0" indent="0" algn="l" defTabSz="488950" rtl="0" eaLnBrk="1" fontAlgn="auto" latinLnBrk="0" hangingPunct="1">
              <a:lnSpc>
                <a:spcPct val="100000"/>
              </a:lnSpc>
              <a:spcBef>
                <a:spcPts val="0"/>
              </a:spcBef>
              <a:spcAft>
                <a:spcPts val="300"/>
              </a:spcAft>
              <a:buClrTx/>
              <a:buSzTx/>
              <a:buFontTx/>
              <a:buNone/>
              <a:tabLst/>
              <a:defRPr/>
            </a:pPr>
            <a:r>
              <a:rPr kumimoji="0" lang="en-US" altLang="zh-CN" b="0" i="0" u="none" strike="noStrike" kern="1200" cap="none" spc="0" normalizeH="0" baseline="0" noProof="0" dirty="0">
                <a:ln>
                  <a:noFill/>
                </a:ln>
                <a:solidFill>
                  <a:srgbClr val="191919"/>
                </a:solidFill>
                <a:effectLst/>
                <a:uLnTx/>
                <a:uFillTx/>
                <a:latin typeface="Segoe UI Semibold"/>
                <a:ea typeface="+mn-ea"/>
                <a:cs typeface="+mn-cs"/>
              </a:rPr>
              <a:t>Custom connectors:</a:t>
            </a:r>
          </a:p>
          <a:p>
            <a:pPr lvl="1"/>
            <a:r>
              <a:rPr lang="en-US" spc="-40" dirty="0"/>
              <a:t>An advantage of building custom connectors is that they can be used in different platforms, such as Power Apps, Power Automate, and Azure Logic Apps</a:t>
            </a:r>
          </a:p>
          <a:p>
            <a:pPr lvl="1">
              <a:spcBef>
                <a:spcPts val="600"/>
              </a:spcBef>
            </a:pPr>
            <a:r>
              <a:rPr lang="en-US" spc="-40" dirty="0"/>
              <a:t>It allow you to extend your app by calling a publicly available API, or a custom API you're hosting in a cloud provider, such as Azure</a:t>
            </a:r>
          </a:p>
          <a:p>
            <a:pPr lvl="1">
              <a:spcBef>
                <a:spcPts val="600"/>
              </a:spcBef>
            </a:pPr>
            <a:r>
              <a:rPr lang="en-US" spc="-40" dirty="0"/>
              <a:t>You can create custom connectors using 3 different approaches:</a:t>
            </a:r>
          </a:p>
          <a:p>
            <a:pPr marL="285750" lvl="1" indent="-285750">
              <a:lnSpc>
                <a:spcPct val="80000"/>
              </a:lnSpc>
              <a:buFont typeface="Arial" panose="020B0604020202020204" pitchFamily="34" charset="0"/>
              <a:buChar char="•"/>
            </a:pPr>
            <a:r>
              <a:rPr lang="en-US" dirty="0"/>
              <a:t>Using a blank custom connector</a:t>
            </a:r>
          </a:p>
          <a:p>
            <a:pPr marL="285750" lvl="1" indent="-285750">
              <a:lnSpc>
                <a:spcPct val="80000"/>
              </a:lnSpc>
              <a:buFont typeface="Arial" panose="020B0604020202020204" pitchFamily="34" charset="0"/>
              <a:buChar char="•"/>
            </a:pPr>
            <a:r>
              <a:rPr lang="en-US" dirty="0"/>
              <a:t>From an </a:t>
            </a:r>
            <a:r>
              <a:rPr lang="en-US" dirty="0" err="1"/>
              <a:t>OpenAPI</a:t>
            </a:r>
            <a:r>
              <a:rPr lang="en-US" dirty="0"/>
              <a:t> definition</a:t>
            </a:r>
          </a:p>
          <a:p>
            <a:pPr marL="285750" lvl="1" indent="-285750">
              <a:lnSpc>
                <a:spcPct val="80000"/>
              </a:lnSpc>
              <a:buFont typeface="Arial" panose="020B0604020202020204" pitchFamily="34" charset="0"/>
              <a:buChar char="•"/>
            </a:pPr>
            <a:r>
              <a:rPr lang="en-US" dirty="0"/>
              <a:t>From a Postman collection</a:t>
            </a:r>
          </a:p>
        </p:txBody>
      </p:sp>
      <p:grpSp>
        <p:nvGrpSpPr>
          <p:cNvPr id="5" name="Group 5" descr="Logo of Power Automate&#10;">
            <a:extLst>
              <a:ext uri="{FF2B5EF4-FFF2-40B4-BE49-F238E27FC236}">
                <a16:creationId xmlns:a16="http://schemas.microsoft.com/office/drawing/2014/main" id="{5A85D799-31CA-428A-945C-A3ADA00D5236}"/>
              </a:ext>
            </a:extLst>
          </p:cNvPr>
          <p:cNvGrpSpPr/>
          <p:nvPr/>
        </p:nvGrpSpPr>
        <p:grpSpPr>
          <a:xfrm>
            <a:off x="654755" y="2365862"/>
            <a:ext cx="516318" cy="516318"/>
            <a:chOff x="3964940" y="2411018"/>
            <a:chExt cx="567400" cy="567400"/>
          </a:xfrm>
        </p:grpSpPr>
        <p:sp>
          <p:nvSpPr>
            <p:cNvPr id="6" name="Oval 4">
              <a:extLst>
                <a:ext uri="{FF2B5EF4-FFF2-40B4-BE49-F238E27FC236}">
                  <a16:creationId xmlns:a16="http://schemas.microsoft.com/office/drawing/2014/main" id="{0FDE5B52-1BE5-4809-B1F8-B267A473833D}"/>
                </a:ext>
                <a:ext uri="{C183D7F6-B498-43B3-948B-1728B52AA6E4}">
                  <adec:decorative xmlns:adec="http://schemas.microsoft.com/office/drawing/2017/decorative" val="1"/>
                </a:ext>
              </a:extLst>
            </p:cNvPr>
            <p:cNvSpPr/>
            <p:nvPr/>
          </p:nvSpPr>
          <p:spPr bwMode="auto">
            <a:xfrm>
              <a:off x="3964940" y="2411018"/>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10" descr="Logo of Power Automate&#10;">
              <a:extLst>
                <a:ext uri="{FF2B5EF4-FFF2-40B4-BE49-F238E27FC236}">
                  <a16:creationId xmlns:a16="http://schemas.microsoft.com/office/drawing/2014/main" id="{F957FD87-189D-48B9-88A6-79AE95320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1067" y="2574925"/>
              <a:ext cx="357736" cy="265746"/>
            </a:xfrm>
            <a:prstGeom prst="rect">
              <a:avLst/>
            </a:prstGeom>
          </p:spPr>
        </p:pic>
      </p:grpSp>
      <p:grpSp>
        <p:nvGrpSpPr>
          <p:cNvPr id="8" name="Group 18" descr="Logo of Power Apps">
            <a:extLst>
              <a:ext uri="{FF2B5EF4-FFF2-40B4-BE49-F238E27FC236}">
                <a16:creationId xmlns:a16="http://schemas.microsoft.com/office/drawing/2014/main" id="{8D3615E2-A2A4-4CC5-847C-1BF328804B31}"/>
              </a:ext>
            </a:extLst>
          </p:cNvPr>
          <p:cNvGrpSpPr/>
          <p:nvPr/>
        </p:nvGrpSpPr>
        <p:grpSpPr>
          <a:xfrm>
            <a:off x="654755" y="2974831"/>
            <a:ext cx="516318" cy="516318"/>
            <a:chOff x="3964940" y="3019987"/>
            <a:chExt cx="567400" cy="567400"/>
          </a:xfrm>
        </p:grpSpPr>
        <p:sp>
          <p:nvSpPr>
            <p:cNvPr id="9" name="Oval 9">
              <a:extLst>
                <a:ext uri="{FF2B5EF4-FFF2-40B4-BE49-F238E27FC236}">
                  <a16:creationId xmlns:a16="http://schemas.microsoft.com/office/drawing/2014/main" id="{63D2E661-61E7-4537-8389-79B7D96E96DB}"/>
                </a:ext>
                <a:ext uri="{C183D7F6-B498-43B3-948B-1728B52AA6E4}">
                  <adec:decorative xmlns:adec="http://schemas.microsoft.com/office/drawing/2017/decorative" val="1"/>
                </a:ext>
              </a:extLst>
            </p:cNvPr>
            <p:cNvSpPr/>
            <p:nvPr/>
          </p:nvSpPr>
          <p:spPr bwMode="auto">
            <a:xfrm>
              <a:off x="3964940" y="301998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12" descr="Logo of Power Apps">
              <a:extLst>
                <a:ext uri="{FF2B5EF4-FFF2-40B4-BE49-F238E27FC236}">
                  <a16:creationId xmlns:a16="http://schemas.microsoft.com/office/drawing/2014/main" id="{8E5BF417-6F7B-40C6-8DFC-69404CFCBB01}"/>
                </a:ext>
              </a:extLst>
            </p:cNvPr>
            <p:cNvPicPr>
              <a:picLocks noChangeAspect="1"/>
            </p:cNvPicPr>
            <p:nvPr/>
          </p:nvPicPr>
          <p:blipFill>
            <a:blip r:embed="rId5"/>
            <a:stretch>
              <a:fillRect/>
            </a:stretch>
          </p:blipFill>
          <p:spPr>
            <a:xfrm>
              <a:off x="4069772" y="3166334"/>
              <a:ext cx="357736" cy="274706"/>
            </a:xfrm>
            <a:prstGeom prst="rect">
              <a:avLst/>
            </a:prstGeom>
          </p:spPr>
        </p:pic>
      </p:grpSp>
      <p:grpSp>
        <p:nvGrpSpPr>
          <p:cNvPr id="11" name="Group 8" descr="Logo of Azure Logic Apps">
            <a:extLst>
              <a:ext uri="{FF2B5EF4-FFF2-40B4-BE49-F238E27FC236}">
                <a16:creationId xmlns:a16="http://schemas.microsoft.com/office/drawing/2014/main" id="{798D3B71-BBF8-4E57-BBFA-76A2EEB40927}"/>
              </a:ext>
            </a:extLst>
          </p:cNvPr>
          <p:cNvGrpSpPr/>
          <p:nvPr/>
        </p:nvGrpSpPr>
        <p:grpSpPr>
          <a:xfrm>
            <a:off x="654755" y="3583801"/>
            <a:ext cx="516318" cy="516318"/>
            <a:chOff x="3964940" y="3628957"/>
            <a:chExt cx="567400" cy="567400"/>
          </a:xfrm>
        </p:grpSpPr>
        <p:sp>
          <p:nvSpPr>
            <p:cNvPr id="12" name="Oval 11">
              <a:extLst>
                <a:ext uri="{FF2B5EF4-FFF2-40B4-BE49-F238E27FC236}">
                  <a16:creationId xmlns:a16="http://schemas.microsoft.com/office/drawing/2014/main" id="{F23FB225-A290-4472-89AC-1738195A0CB8}"/>
                </a:ext>
                <a:ext uri="{C183D7F6-B498-43B3-948B-1728B52AA6E4}">
                  <adec:decorative xmlns:adec="http://schemas.microsoft.com/office/drawing/2017/decorative" val="1"/>
                </a:ext>
              </a:extLst>
            </p:cNvPr>
            <p:cNvSpPr/>
            <p:nvPr/>
          </p:nvSpPr>
          <p:spPr bwMode="auto">
            <a:xfrm>
              <a:off x="3964940" y="362895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Logo of Azure Logic Apps">
              <a:extLst>
                <a:ext uri="{FF2B5EF4-FFF2-40B4-BE49-F238E27FC236}">
                  <a16:creationId xmlns:a16="http://schemas.microsoft.com/office/drawing/2014/main" id="{E6A2A819-AB67-44DF-BE7B-402F5B06B0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055455" y="3770615"/>
              <a:ext cx="386370" cy="28408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plug" title="Icon of a power plug showing an A to B connection">
            <a:extLst>
              <a:ext uri="{FF2B5EF4-FFF2-40B4-BE49-F238E27FC236}">
                <a16:creationId xmlns:a16="http://schemas.microsoft.com/office/drawing/2014/main" id="{9C10D8D0-AA5A-4BF1-9248-2CF5C652AF90}"/>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2667905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Data sources for connectors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The two types of data sources are tabular and function-based:</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Semibold"/>
                <a:ea typeface="+mn-ea"/>
                <a:cs typeface="+mn-cs"/>
              </a:rPr>
              <a:t>Tabular data: </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Microsoft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SharePoint, and SQL Server</a:t>
            </a:r>
          </a:p>
          <a:p>
            <a:pPr marL="0" marR="0" lvl="0" indent="0" algn="l" defTabSz="488950" rtl="0" eaLnBrk="1" fontAlgn="auto" latinLnBrk="0" hangingPunct="1">
              <a:lnSpc>
                <a:spcPct val="100000"/>
              </a:lnSpc>
              <a:spcBef>
                <a:spcPts val="400"/>
              </a:spcBef>
              <a:spcAft>
                <a:spcPts val="600"/>
              </a:spcAft>
              <a:buClrTx/>
              <a:buSzTx/>
              <a:buFontTx/>
              <a:buNone/>
              <a:tabLst/>
              <a:defRPr/>
            </a:pPr>
            <a:r>
              <a:rPr kumimoji="0" lang="en-US" altLang="zh-CN" sz="1600" b="0" i="0" u="none" strike="noStrike" kern="1200" cap="none" spc="-40" normalizeH="0" noProof="0" dirty="0">
                <a:ln>
                  <a:noFill/>
                </a:ln>
                <a:solidFill>
                  <a:srgbClr val="191919"/>
                </a:solidFill>
                <a:effectLst/>
                <a:uLnTx/>
                <a:uFillTx/>
                <a:latin typeface="Segoe UI Semibold"/>
                <a:ea typeface="+mn-ea"/>
                <a:cs typeface="+mn-cs"/>
              </a:rPr>
              <a:t>Function-based data: </a:t>
            </a:r>
            <a:r>
              <a:rPr kumimoji="0" lang="en-US" altLang="zh-CN" sz="1600" b="0" i="0" u="none" strike="noStrike" kern="1200" cap="none" spc="-40" normalizeH="0" noProof="0" dirty="0">
                <a:ln>
                  <a:noFill/>
                </a:ln>
                <a:solidFill>
                  <a:srgbClr val="191919"/>
                </a:solidFill>
                <a:effectLst/>
                <a:uLnTx/>
                <a:uFillTx/>
                <a:latin typeface="Segoe UI"/>
                <a:ea typeface="+mn-ea"/>
                <a:cs typeface="+mn-cs"/>
              </a:rPr>
              <a:t>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3480389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Components of a connector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Once you have established a data source and configured your connector, there are two types of operations you can use, triggers or actions:</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Triggers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only used in Power Automate and prompt a flow to begin. Triggers can be time based, such as a flow which begins every day at 8:00 am, or they could be based off of an action like creating a new row in a table or receiving an email. You will always need a trigger to tell your workflow when to run</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Actions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used in Power Automate and Power Apps. Actions are prompted by the user or a trigger and allow interaction with your data source by some function. For example, an action would be sending an email in your workflow or app or writing a new line to a data source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23477714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Module 3: Pulling it all together</a:t>
            </a:r>
            <a:endParaRPr lang="en-US" dirty="0"/>
          </a:p>
        </p:txBody>
      </p:sp>
      <p:sp>
        <p:nvSpPr>
          <p:cNvPr id="5" name="Archive_F03F" title="Icon of an archival box">
            <a:extLst>
              <a:ext uri="{FF2B5EF4-FFF2-40B4-BE49-F238E27FC236}">
                <a16:creationId xmlns:a16="http://schemas.microsoft.com/office/drawing/2014/main" id="{CCDCE465-EE9E-4C3A-8982-B200B95EEEA7}"/>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503300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2" y="440494"/>
            <a:ext cx="11773357" cy="680196"/>
          </a:xfrm>
        </p:spPr>
        <p:txBody>
          <a:bodyPr/>
          <a:lstStyle/>
          <a:p>
            <a:pPr lvl="0"/>
            <a:r>
              <a:rPr lang="en-US" altLang="zh-CN" sz="3200" spc="-150" noProof="0" dirty="0"/>
              <a:t>The unmatched functional flexibility of the Microsoft Power Platform</a:t>
            </a:r>
            <a:endParaRPr lang="en-US" spc="-150" noProof="0" dirty="0"/>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3" name="Picture 11" descr="Power Apps logo on mobile screen&#10;">
            <a:extLst>
              <a:ext uri="{FF2B5EF4-FFF2-40B4-BE49-F238E27FC236}">
                <a16:creationId xmlns:a16="http://schemas.microsoft.com/office/drawing/2014/main" id="{94A5360C-7C2F-4133-8A22-F3FAB7EA2B71}"/>
              </a:ext>
            </a:extLst>
          </p:cNvPr>
          <p:cNvPicPr>
            <a:picLocks noChangeAspect="1"/>
          </p:cNvPicPr>
          <p:nvPr/>
        </p:nvPicPr>
        <p:blipFill>
          <a:blip r:embed="rId3"/>
          <a:stretch>
            <a:fillRect/>
          </a:stretch>
        </p:blipFill>
        <p:spPr>
          <a:xfrm>
            <a:off x="998640" y="1394242"/>
            <a:ext cx="219456" cy="352044"/>
          </a:xfrm>
          <a:prstGeom prst="rect">
            <a:avLst/>
          </a:prstGeom>
        </p:spPr>
      </p:pic>
      <p:sp>
        <p:nvSpPr>
          <p:cNvPr id="24" name="TextBox 28">
            <a:extLst>
              <a:ext uri="{FF2B5EF4-FFF2-40B4-BE49-F238E27FC236}">
                <a16:creationId xmlns:a16="http://schemas.microsoft.com/office/drawing/2014/main" id="{BDD5FB26-B83A-4B1A-A850-8DBB51814632}"/>
              </a:ext>
            </a:extLst>
          </p:cNvPr>
          <p:cNvSpPr txBox="1">
            <a:spLocks/>
          </p:cNvSpPr>
          <p:nvPr/>
        </p:nvSpPr>
        <p:spPr>
          <a:xfrm>
            <a:off x="63928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Rich Mobile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Apps</a:t>
            </a:r>
          </a:p>
        </p:txBody>
      </p:sp>
      <p:pic>
        <p:nvPicPr>
          <p:cNvPr id="25" name="Picture 6" descr="Power Apps logo on monitor screen&#10;">
            <a:extLst>
              <a:ext uri="{FF2B5EF4-FFF2-40B4-BE49-F238E27FC236}">
                <a16:creationId xmlns:a16="http://schemas.microsoft.com/office/drawing/2014/main" id="{29E98AA0-24F8-4958-8830-FE80A673D359}"/>
              </a:ext>
            </a:extLst>
          </p:cNvPr>
          <p:cNvPicPr>
            <a:picLocks noChangeAspect="1"/>
          </p:cNvPicPr>
          <p:nvPr/>
        </p:nvPicPr>
        <p:blipFill>
          <a:blip r:embed="rId4"/>
          <a:stretch>
            <a:fillRect/>
          </a:stretch>
        </p:blipFill>
        <p:spPr>
          <a:xfrm>
            <a:off x="2053120" y="1435390"/>
            <a:ext cx="348996" cy="310896"/>
          </a:xfrm>
          <a:prstGeom prst="rect">
            <a:avLst/>
          </a:prstGeom>
        </p:spPr>
      </p:pic>
      <p:sp>
        <p:nvSpPr>
          <p:cNvPr id="26" name="TextBox 26">
            <a:extLst>
              <a:ext uri="{FF2B5EF4-FFF2-40B4-BE49-F238E27FC236}">
                <a16:creationId xmlns:a16="http://schemas.microsoft.com/office/drawing/2014/main" id="{9AB0EEE3-6152-4449-8580-A58A0E105A39}"/>
              </a:ext>
            </a:extLst>
          </p:cNvPr>
          <p:cNvSpPr txBox="1">
            <a:spLocks/>
          </p:cNvSpPr>
          <p:nvPr/>
        </p:nvSpPr>
        <p:spPr>
          <a:xfrm>
            <a:off x="174482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Embedded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Apps</a:t>
            </a:r>
          </a:p>
        </p:txBody>
      </p:sp>
      <p:pic>
        <p:nvPicPr>
          <p:cNvPr id="48" name="Picture 13" descr="Icon of a laptop with globe icon on the screen">
            <a:extLst>
              <a:ext uri="{FF2B5EF4-FFF2-40B4-BE49-F238E27FC236}">
                <a16:creationId xmlns:a16="http://schemas.microsoft.com/office/drawing/2014/main" id="{600EA3E0-4613-4C8F-B6DB-5535D08ED2D5}"/>
              </a:ext>
            </a:extLst>
          </p:cNvPr>
          <p:cNvPicPr>
            <a:picLocks noChangeAspect="1"/>
          </p:cNvPicPr>
          <p:nvPr/>
        </p:nvPicPr>
        <p:blipFill>
          <a:blip r:embed="rId5"/>
          <a:stretch>
            <a:fillRect/>
          </a:stretch>
        </p:blipFill>
        <p:spPr>
          <a:xfrm>
            <a:off x="3076433" y="1447582"/>
            <a:ext cx="472440" cy="298704"/>
          </a:xfrm>
          <a:prstGeom prst="rect">
            <a:avLst/>
          </a:prstGeom>
        </p:spPr>
      </p:pic>
      <p:sp>
        <p:nvSpPr>
          <p:cNvPr id="49" name="TextBox 21">
            <a:extLst>
              <a:ext uri="{FF2B5EF4-FFF2-40B4-BE49-F238E27FC236}">
                <a16:creationId xmlns:a16="http://schemas.microsoft.com/office/drawing/2014/main" id="{E9CE0533-48EF-476B-9DB7-62A6582BCC22}"/>
              </a:ext>
            </a:extLst>
          </p:cNvPr>
          <p:cNvSpPr txBox="1">
            <a:spLocks/>
          </p:cNvSpPr>
          <p:nvPr/>
        </p:nvSpPr>
        <p:spPr>
          <a:xfrm>
            <a:off x="2850363" y="1842464"/>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Secured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Web Portals</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50" name="Glasses_EA16" title="Icon of eye glasses">
            <a:extLst>
              <a:ext uri="{FF2B5EF4-FFF2-40B4-BE49-F238E27FC236}">
                <a16:creationId xmlns:a16="http://schemas.microsoft.com/office/drawing/2014/main" id="{76A5EE34-506F-47F3-861E-5F01F62FB967}"/>
              </a:ext>
            </a:extLst>
          </p:cNvPr>
          <p:cNvSpPr>
            <a:spLocks noChangeAspect="1" noEditPoints="1"/>
          </p:cNvSpPr>
          <p:nvPr/>
        </p:nvSpPr>
        <p:spPr bwMode="auto">
          <a:xfrm>
            <a:off x="4193413" y="1484505"/>
            <a:ext cx="490877" cy="261781"/>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ea typeface="+mn-ea"/>
              <a:cs typeface="+mn-cs"/>
            </a:endParaRPr>
          </a:p>
        </p:txBody>
      </p:sp>
      <p:sp>
        <p:nvSpPr>
          <p:cNvPr id="51" name="TextBox 100">
            <a:extLst>
              <a:ext uri="{FF2B5EF4-FFF2-40B4-BE49-F238E27FC236}">
                <a16:creationId xmlns:a16="http://schemas.microsoft.com/office/drawing/2014/main" id="{CB89CB3C-3038-46B4-BF04-84D3E0704148}"/>
              </a:ext>
            </a:extLst>
          </p:cNvPr>
          <p:cNvSpPr txBox="1">
            <a:spLocks/>
          </p:cNvSpPr>
          <p:nvPr/>
        </p:nvSpPr>
        <p:spPr>
          <a:xfrm>
            <a:off x="3955903" y="1842464"/>
            <a:ext cx="93817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Mixed Reality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Experiences</a:t>
            </a:r>
          </a:p>
        </p:txBody>
      </p:sp>
      <p:pic>
        <p:nvPicPr>
          <p:cNvPr id="52" name="Picture 2" descr="Microsoft Power Platform Democratizes Data for a Digital Age ...">
            <a:extLst>
              <a:ext uri="{FF2B5EF4-FFF2-40B4-BE49-F238E27FC236}">
                <a16:creationId xmlns:a16="http://schemas.microsoft.com/office/drawing/2014/main" id="{FF38C1C7-9874-41DC-AFC3-0FD0997386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309607" y="1416415"/>
            <a:ext cx="441843" cy="31670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76" descr="Logo of Power Virtual Agents ">
            <a:extLst>
              <a:ext uri="{FF2B5EF4-FFF2-40B4-BE49-F238E27FC236}">
                <a16:creationId xmlns:a16="http://schemas.microsoft.com/office/drawing/2014/main" id="{9D525615-C0DC-486C-A3F1-728E3A843447}"/>
              </a:ext>
            </a:extLst>
          </p:cNvPr>
          <p:cNvSpPr txBox="1">
            <a:spLocks/>
          </p:cNvSpPr>
          <p:nvPr/>
        </p:nvSpPr>
        <p:spPr>
          <a:xfrm>
            <a:off x="506144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Virtual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Agents</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54" name="Graphic 103" descr="Logo of Power BI">
            <a:extLst>
              <a:ext uri="{FF2B5EF4-FFF2-40B4-BE49-F238E27FC236}">
                <a16:creationId xmlns:a16="http://schemas.microsoft.com/office/drawing/2014/main" id="{12C2CA84-A491-4C28-98F5-A21AD99E05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30028" y="1437225"/>
            <a:ext cx="412080" cy="309061"/>
          </a:xfrm>
          <a:prstGeom prst="rect">
            <a:avLst/>
          </a:prstGeom>
        </p:spPr>
      </p:pic>
      <p:sp>
        <p:nvSpPr>
          <p:cNvPr id="55" name="TextBox 14">
            <a:extLst>
              <a:ext uri="{FF2B5EF4-FFF2-40B4-BE49-F238E27FC236}">
                <a16:creationId xmlns:a16="http://schemas.microsoft.com/office/drawing/2014/main" id="{824AC838-F8FA-4005-9E69-9DD6258CC916}"/>
              </a:ext>
            </a:extLst>
          </p:cNvPr>
          <p:cNvSpPr txBox="1">
            <a:spLocks/>
          </p:cNvSpPr>
          <p:nvPr/>
        </p:nvSpPr>
        <p:spPr>
          <a:xfrm>
            <a:off x="616698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Analytics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with </a:t>
            </a:r>
            <a:r>
              <a:rPr kumimoji="0" lang="en-US" sz="1200" b="0" i="0" u="none" strike="noStrike" kern="1200" cap="none" spc="0" normalizeH="0" baseline="0" noProof="0" err="1">
                <a:ln>
                  <a:noFill/>
                </a:ln>
                <a:solidFill>
                  <a:srgbClr val="191919"/>
                </a:solidFill>
                <a:effectLst/>
                <a:uLnTx/>
                <a:uFillTx/>
                <a:ea typeface="+mn-ea"/>
                <a:cs typeface="+mn-cs"/>
              </a:rPr>
              <a:t>PowerBI</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6" name="Picture 2" descr="Logo of Microsoft Teams">
            <a:extLst>
              <a:ext uri="{FF2B5EF4-FFF2-40B4-BE49-F238E27FC236}">
                <a16:creationId xmlns:a16="http://schemas.microsoft.com/office/drawing/2014/main" id="{BE4F93D7-26D3-492A-930A-69EC1B7C3C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4197" y="1379089"/>
            <a:ext cx="394822" cy="36719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92">
            <a:extLst>
              <a:ext uri="{FF2B5EF4-FFF2-40B4-BE49-F238E27FC236}">
                <a16:creationId xmlns:a16="http://schemas.microsoft.com/office/drawing/2014/main" id="{1A7F4B89-A825-4C53-B9E8-347D05921B8C}"/>
              </a:ext>
            </a:extLst>
          </p:cNvPr>
          <p:cNvSpPr txBox="1">
            <a:spLocks/>
          </p:cNvSpPr>
          <p:nvPr/>
        </p:nvSpPr>
        <p:spPr>
          <a:xfrm>
            <a:off x="727252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Teams</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8" name="Picture 2" descr="Logo of Microsoft Project">
            <a:extLst>
              <a:ext uri="{FF2B5EF4-FFF2-40B4-BE49-F238E27FC236}">
                <a16:creationId xmlns:a16="http://schemas.microsoft.com/office/drawing/2014/main" id="{FBB720FF-5EFC-4907-8361-7808373BA8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9693" y="1383963"/>
            <a:ext cx="414911" cy="36232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1">
            <a:extLst>
              <a:ext uri="{FF2B5EF4-FFF2-40B4-BE49-F238E27FC236}">
                <a16:creationId xmlns:a16="http://schemas.microsoft.com/office/drawing/2014/main" id="{4B820BD2-017B-4368-B1FD-19B59C9F6006}"/>
              </a:ext>
            </a:extLst>
          </p:cNvPr>
          <p:cNvSpPr txBox="1">
            <a:spLocks/>
          </p:cNvSpPr>
          <p:nvPr/>
        </p:nvSpPr>
        <p:spPr>
          <a:xfrm>
            <a:off x="837806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Project</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0" name="Picture 1" descr="Logo of Microsoft Dynamics 365&#10;">
            <a:extLst>
              <a:ext uri="{FF2B5EF4-FFF2-40B4-BE49-F238E27FC236}">
                <a16:creationId xmlns:a16="http://schemas.microsoft.com/office/drawing/2014/main" id="{C28961F5-0A32-47DC-A99F-B1CA66BCEF40}"/>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9766147" y="1337717"/>
            <a:ext cx="373083" cy="408569"/>
          </a:xfrm>
          <a:prstGeom prst="rect">
            <a:avLst/>
          </a:prstGeom>
        </p:spPr>
      </p:pic>
      <p:sp>
        <p:nvSpPr>
          <p:cNvPr id="61" name="TextBox 30">
            <a:extLst>
              <a:ext uri="{FF2B5EF4-FFF2-40B4-BE49-F238E27FC236}">
                <a16:creationId xmlns:a16="http://schemas.microsoft.com/office/drawing/2014/main" id="{DA701DD1-80FA-45AC-9916-B9281A45058D}"/>
              </a:ext>
            </a:extLst>
          </p:cNvPr>
          <p:cNvSpPr txBox="1">
            <a:spLocks/>
          </p:cNvSpPr>
          <p:nvPr/>
        </p:nvSpPr>
        <p:spPr>
          <a:xfrm>
            <a:off x="9483603" y="1842465"/>
            <a:ext cx="93817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Dynamics 365</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2" name="Picture 237577" descr="Logo of Microsoft Office 365&#10;">
            <a:extLst>
              <a:ext uri="{FF2B5EF4-FFF2-40B4-BE49-F238E27FC236}">
                <a16:creationId xmlns:a16="http://schemas.microsoft.com/office/drawing/2014/main" id="{7D3FB88C-77CB-4905-B7A1-8EEDF891ACDC}"/>
              </a:ext>
            </a:extLst>
          </p:cNvPr>
          <p:cNvPicPr>
            <a:picLocks noChangeAspect="1"/>
          </p:cNvPicPr>
          <p:nvPr/>
        </p:nvPicPr>
        <p:blipFill>
          <a:blip r:embed="rId12"/>
          <a:stretch>
            <a:fillRect/>
          </a:stretch>
        </p:blipFill>
        <p:spPr>
          <a:xfrm>
            <a:off x="10862215" y="1354251"/>
            <a:ext cx="392035" cy="392035"/>
          </a:xfrm>
          <a:prstGeom prst="rect">
            <a:avLst/>
          </a:prstGeom>
        </p:spPr>
      </p:pic>
      <p:sp>
        <p:nvSpPr>
          <p:cNvPr id="63" name="TextBox 130">
            <a:extLst>
              <a:ext uri="{FF2B5EF4-FFF2-40B4-BE49-F238E27FC236}">
                <a16:creationId xmlns:a16="http://schemas.microsoft.com/office/drawing/2014/main" id="{13AD1A24-2DEF-4E64-8EB4-365E4D1DEB36}"/>
              </a:ext>
            </a:extLst>
          </p:cNvPr>
          <p:cNvSpPr txBox="1">
            <a:spLocks/>
          </p:cNvSpPr>
          <p:nvPr/>
        </p:nvSpPr>
        <p:spPr>
          <a:xfrm>
            <a:off x="10589147"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Office 365</a:t>
            </a:r>
            <a:endParaRPr kumimoji="0" lang="en-US" sz="1200" b="0" i="0" u="none" strike="noStrike" kern="1200" cap="none" spc="0" normalizeH="0" baseline="30000" noProof="0">
              <a:ln>
                <a:noFill/>
              </a:ln>
              <a:solidFill>
                <a:srgbClr val="191919"/>
              </a:solidFill>
              <a:effectLst/>
              <a:uLnTx/>
              <a:uFillTx/>
              <a:ea typeface="+mn-ea"/>
              <a:cs typeface="+mn-cs"/>
            </a:endParaRPr>
          </a:p>
        </p:txBody>
      </p:sp>
      <p:sp>
        <p:nvSpPr>
          <p:cNvPr id="64" name="Left Brace 7">
            <a:extLst>
              <a:ext uri="{FF2B5EF4-FFF2-40B4-BE49-F238E27FC236}">
                <a16:creationId xmlns:a16="http://schemas.microsoft.com/office/drawing/2014/main" id="{0265E4DC-6EA4-434D-AB07-648BD4F0AED0}"/>
              </a:ext>
              <a:ext uri="{C183D7F6-B498-43B3-948B-1728B52AA6E4}">
                <adec:decorative xmlns:adec="http://schemas.microsoft.com/office/drawing/2017/decorative" val="1"/>
              </a:ext>
            </a:extLst>
          </p:cNvPr>
          <p:cNvSpPr/>
          <p:nvPr/>
        </p:nvSpPr>
        <p:spPr>
          <a:xfrm rot="16200000">
            <a:off x="6012647" y="308008"/>
            <a:ext cx="166706" cy="4063454"/>
          </a:xfrm>
          <a:prstGeom prst="leftBrace">
            <a:avLst>
              <a:gd name="adj1" fmla="val 61661"/>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65" name="Grafik 134" descr="Icon of Microsoft Approvals in workflows">
            <a:extLst>
              <a:ext uri="{FF2B5EF4-FFF2-40B4-BE49-F238E27FC236}">
                <a16:creationId xmlns:a16="http://schemas.microsoft.com/office/drawing/2014/main" id="{406B8177-89EB-482A-BA59-1CEAF5D4CE7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78014" y="2536887"/>
            <a:ext cx="623491" cy="623491"/>
          </a:xfrm>
          <a:prstGeom prst="rect">
            <a:avLst/>
          </a:prstGeom>
        </p:spPr>
      </p:pic>
      <p:sp>
        <p:nvSpPr>
          <p:cNvPr id="66" name="TextBox 75">
            <a:extLst>
              <a:ext uri="{FF2B5EF4-FFF2-40B4-BE49-F238E27FC236}">
                <a16:creationId xmlns:a16="http://schemas.microsoft.com/office/drawing/2014/main" id="{79D2A2DC-FA40-4E5F-B24F-8B17B28AF877}"/>
              </a:ext>
            </a:extLst>
          </p:cNvPr>
          <p:cNvSpPr txBox="1"/>
          <p:nvPr/>
        </p:nvSpPr>
        <p:spPr>
          <a:xfrm>
            <a:off x="2418402" y="3186736"/>
            <a:ext cx="734176" cy="395814"/>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br>
              <a:rPr kumimoji="0" lang="en-US" sz="1200" b="0" i="0" u="none" strike="noStrike" kern="1200" cap="none" spc="0" normalizeH="0" baseline="0" noProof="0">
                <a:ln>
                  <a:noFill/>
                </a:ln>
                <a:solidFill>
                  <a:srgbClr val="191919"/>
                </a:solidFill>
                <a:effectLst/>
                <a:uLnTx/>
                <a:uFillTx/>
                <a:ea typeface="+mn-ea"/>
                <a:cs typeface="+mn-cs"/>
              </a:rPr>
            </a:br>
            <a:r>
              <a:rPr kumimoji="0" lang="en-US" sz="1200" b="0" i="0" u="none" strike="noStrike" kern="1200" cap="none" spc="0" normalizeH="0" baseline="0" noProof="0">
                <a:ln>
                  <a:noFill/>
                </a:ln>
                <a:solidFill>
                  <a:srgbClr val="191919"/>
                </a:solidFill>
                <a:effectLst/>
                <a:uLnTx/>
                <a:uFillTx/>
                <a:ea typeface="+mn-ea"/>
                <a:cs typeface="+mn-cs"/>
              </a:rPr>
              <a:t>Approvals</a:t>
            </a:r>
            <a:r>
              <a:rPr kumimoji="0" lang="en-US" sz="1372" b="0" i="0" u="none" strike="noStrike" kern="1200" cap="none" spc="0" normalizeH="0" baseline="30000" noProof="0">
                <a:ln>
                  <a:noFill/>
                </a:ln>
                <a:solidFill>
                  <a:srgbClr val="191919"/>
                </a:solidFill>
                <a:effectLst/>
                <a:uLnTx/>
                <a:uFillTx/>
                <a:ea typeface="+mn-ea"/>
                <a:cs typeface="+mn-cs"/>
              </a:rPr>
              <a:t>1</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67" name="Graphic 101" descr="Logo of AI Builder ">
            <a:extLst>
              <a:ext uri="{FF2B5EF4-FFF2-40B4-BE49-F238E27FC236}">
                <a16:creationId xmlns:a16="http://schemas.microsoft.com/office/drawing/2014/main" id="{75305903-8978-4163-AD3E-3900CD1173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93913" y="2651770"/>
            <a:ext cx="383454" cy="393724"/>
          </a:xfrm>
          <a:prstGeom prst="rect">
            <a:avLst/>
          </a:prstGeom>
        </p:spPr>
      </p:pic>
      <p:sp>
        <p:nvSpPr>
          <p:cNvPr id="68" name="TextBox 82">
            <a:extLst>
              <a:ext uri="{FF2B5EF4-FFF2-40B4-BE49-F238E27FC236}">
                <a16:creationId xmlns:a16="http://schemas.microsoft.com/office/drawing/2014/main" id="{6117537D-6A2B-4DA0-A2B6-7FA52182FC82}"/>
              </a:ext>
            </a:extLst>
          </p:cNvPr>
          <p:cNvSpPr txBox="1"/>
          <p:nvPr/>
        </p:nvSpPr>
        <p:spPr>
          <a:xfrm>
            <a:off x="3491247" y="3186736"/>
            <a:ext cx="92887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Builder</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69" name="Left Brace 65">
            <a:extLst>
              <a:ext uri="{FF2B5EF4-FFF2-40B4-BE49-F238E27FC236}">
                <a16:creationId xmlns:a16="http://schemas.microsoft.com/office/drawing/2014/main" id="{63AABA72-6EDF-4960-938D-0FEA048A84A9}"/>
              </a:ext>
              <a:ext uri="{C183D7F6-B498-43B3-948B-1728B52AA6E4}">
                <adec:decorative xmlns:adec="http://schemas.microsoft.com/office/drawing/2017/decorative" val="1"/>
              </a:ext>
            </a:extLst>
          </p:cNvPr>
          <p:cNvSpPr/>
          <p:nvPr/>
        </p:nvSpPr>
        <p:spPr>
          <a:xfrm rot="10800000">
            <a:off x="4529328" y="2616238"/>
            <a:ext cx="113825" cy="929198"/>
          </a:xfrm>
          <a:prstGeom prst="leftBrace">
            <a:avLst>
              <a:gd name="adj1" fmla="val 69699"/>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0" name="Rectangle 5">
            <a:extLst>
              <a:ext uri="{FF2B5EF4-FFF2-40B4-BE49-F238E27FC236}">
                <a16:creationId xmlns:a16="http://schemas.microsoft.com/office/drawing/2014/main" id="{9716BDF2-BCFD-44D0-85E5-DA971EDEEB31}"/>
              </a:ext>
            </a:extLst>
          </p:cNvPr>
          <p:cNvSpPr/>
          <p:nvPr/>
        </p:nvSpPr>
        <p:spPr>
          <a:xfrm>
            <a:off x="4770932" y="2570604"/>
            <a:ext cx="2650136" cy="3127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ea typeface="+mn-ea"/>
                <a:cs typeface="Segoe UI" panose="020B0502040204020203" pitchFamily="34" charset="0"/>
              </a:rPr>
              <a:t>USER EXPERIENCES</a:t>
            </a:r>
          </a:p>
        </p:txBody>
      </p:sp>
      <p:sp>
        <p:nvSpPr>
          <p:cNvPr id="71" name="Rectangle 62">
            <a:extLst>
              <a:ext uri="{FF2B5EF4-FFF2-40B4-BE49-F238E27FC236}">
                <a16:creationId xmlns:a16="http://schemas.microsoft.com/office/drawing/2014/main" id="{9D00E69B-1406-452C-B800-2B5E0B9818C0}"/>
              </a:ext>
            </a:extLst>
          </p:cNvPr>
          <p:cNvSpPr/>
          <p:nvPr/>
        </p:nvSpPr>
        <p:spPr>
          <a:xfrm>
            <a:off x="4770932" y="2949766"/>
            <a:ext cx="2650137" cy="30535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Segoe UI" panose="020B0502040204020203" pitchFamily="34" charset="0"/>
              </a:rPr>
              <a:t>PROCESS AUTOMATION</a:t>
            </a:r>
          </a:p>
        </p:txBody>
      </p:sp>
      <p:sp>
        <p:nvSpPr>
          <p:cNvPr id="72" name="Rectangle 35">
            <a:extLst>
              <a:ext uri="{FF2B5EF4-FFF2-40B4-BE49-F238E27FC236}">
                <a16:creationId xmlns:a16="http://schemas.microsoft.com/office/drawing/2014/main" id="{5835DAA7-1298-44B1-8F73-F4948E118D4C}"/>
              </a:ext>
            </a:extLst>
          </p:cNvPr>
          <p:cNvSpPr/>
          <p:nvPr/>
        </p:nvSpPr>
        <p:spPr>
          <a:xfrm>
            <a:off x="4770932" y="3332107"/>
            <a:ext cx="2650137" cy="305359"/>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ea typeface="+mn-ea"/>
                <a:cs typeface="Segoe UI" panose="020B0502040204020203" pitchFamily="34" charset="0"/>
              </a:rPr>
              <a:t>DATA AND SERVICES</a:t>
            </a:r>
          </a:p>
        </p:txBody>
      </p:sp>
      <p:sp>
        <p:nvSpPr>
          <p:cNvPr id="73" name="Left Brace 64">
            <a:extLst>
              <a:ext uri="{FF2B5EF4-FFF2-40B4-BE49-F238E27FC236}">
                <a16:creationId xmlns:a16="http://schemas.microsoft.com/office/drawing/2014/main" id="{5AADFE61-19BA-4E73-8CD6-4E8346B475CC}"/>
              </a:ext>
              <a:ext uri="{C183D7F6-B498-43B3-948B-1728B52AA6E4}">
                <adec:decorative xmlns:adec="http://schemas.microsoft.com/office/drawing/2017/decorative" val="1"/>
              </a:ext>
            </a:extLst>
          </p:cNvPr>
          <p:cNvSpPr/>
          <p:nvPr/>
        </p:nvSpPr>
        <p:spPr>
          <a:xfrm>
            <a:off x="7544197" y="2591464"/>
            <a:ext cx="113825" cy="929198"/>
          </a:xfrm>
          <a:prstGeom prst="leftBrace">
            <a:avLst>
              <a:gd name="adj1" fmla="val 50174"/>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74" name="Graphic 102" descr="Logo Power Automate Flows ">
            <a:extLst>
              <a:ext uri="{FF2B5EF4-FFF2-40B4-BE49-F238E27FC236}">
                <a16:creationId xmlns:a16="http://schemas.microsoft.com/office/drawing/2014/main" id="{064306B6-B1F1-42A3-A4C6-DFAEF2B9EB2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47263" y="2693802"/>
            <a:ext cx="416850" cy="309660"/>
          </a:xfrm>
          <a:prstGeom prst="rect">
            <a:avLst/>
          </a:prstGeom>
        </p:spPr>
      </p:pic>
      <p:sp>
        <p:nvSpPr>
          <p:cNvPr id="75" name="TextBox 75">
            <a:extLst>
              <a:ext uri="{FF2B5EF4-FFF2-40B4-BE49-F238E27FC236}">
                <a16:creationId xmlns:a16="http://schemas.microsoft.com/office/drawing/2014/main" id="{D9592353-FF44-43E5-8DAB-7E56DBB96B04}"/>
              </a:ext>
            </a:extLst>
          </p:cNvPr>
          <p:cNvSpPr txBox="1"/>
          <p:nvPr/>
        </p:nvSpPr>
        <p:spPr>
          <a:xfrm>
            <a:off x="7692684"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Flows (DPA)</a:t>
            </a:r>
          </a:p>
        </p:txBody>
      </p:sp>
      <p:pic>
        <p:nvPicPr>
          <p:cNvPr id="76" name="Picture 27" descr="Icon of Power Automate Process Flows">
            <a:extLst>
              <a:ext uri="{FF2B5EF4-FFF2-40B4-BE49-F238E27FC236}">
                <a16:creationId xmlns:a16="http://schemas.microsoft.com/office/drawing/2014/main" id="{114E8B14-03A3-47C1-9A4B-40254866F0CD}"/>
              </a:ext>
            </a:extLst>
          </p:cNvPr>
          <p:cNvPicPr>
            <a:picLocks noChangeAspect="1"/>
          </p:cNvPicPr>
          <p:nvPr/>
        </p:nvPicPr>
        <p:blipFill>
          <a:blip r:embed="rId19"/>
          <a:stretch>
            <a:fillRect/>
          </a:stretch>
        </p:blipFill>
        <p:spPr>
          <a:xfrm>
            <a:off x="9346644" y="2729079"/>
            <a:ext cx="464820" cy="320040"/>
          </a:xfrm>
          <a:prstGeom prst="rect">
            <a:avLst/>
          </a:prstGeom>
        </p:spPr>
      </p:pic>
      <p:sp>
        <p:nvSpPr>
          <p:cNvPr id="77" name="TextBox 77">
            <a:extLst>
              <a:ext uri="{FF2B5EF4-FFF2-40B4-BE49-F238E27FC236}">
                <a16:creationId xmlns:a16="http://schemas.microsoft.com/office/drawing/2014/main" id="{1A9E669E-5925-40E7-9CFC-1BD459E48F21}"/>
              </a:ext>
            </a:extLst>
          </p:cNvPr>
          <p:cNvSpPr txBox="1"/>
          <p:nvPr/>
        </p:nvSpPr>
        <p:spPr>
          <a:xfrm>
            <a:off x="8848309" y="3166175"/>
            <a:ext cx="146149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Process Flows (BPM)</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78" name="Picture 23" descr="Icon of Power Automate UI Flows ">
            <a:extLst>
              <a:ext uri="{FF2B5EF4-FFF2-40B4-BE49-F238E27FC236}">
                <a16:creationId xmlns:a16="http://schemas.microsoft.com/office/drawing/2014/main" id="{676C57B4-FC0D-4263-AC11-FB345FF0CEFF}"/>
              </a:ext>
            </a:extLst>
          </p:cNvPr>
          <p:cNvPicPr>
            <a:picLocks noChangeAspect="1"/>
          </p:cNvPicPr>
          <p:nvPr/>
        </p:nvPicPr>
        <p:blipFill>
          <a:blip r:embed="rId20"/>
          <a:stretch>
            <a:fillRect/>
          </a:stretch>
        </p:blipFill>
        <p:spPr>
          <a:xfrm>
            <a:off x="10836674" y="2660454"/>
            <a:ext cx="417576" cy="463296"/>
          </a:xfrm>
          <a:prstGeom prst="rect">
            <a:avLst/>
          </a:prstGeom>
        </p:spPr>
      </p:pic>
      <p:sp>
        <p:nvSpPr>
          <p:cNvPr id="79" name="TextBox 71">
            <a:extLst>
              <a:ext uri="{FF2B5EF4-FFF2-40B4-BE49-F238E27FC236}">
                <a16:creationId xmlns:a16="http://schemas.microsoft.com/office/drawing/2014/main" id="{41839D5D-7A1A-4766-832E-72F9BADD4CC0}"/>
              </a:ext>
            </a:extLst>
          </p:cNvPr>
          <p:cNvSpPr txBox="1"/>
          <p:nvPr/>
        </p:nvSpPr>
        <p:spPr>
          <a:xfrm>
            <a:off x="10430300"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UI Flows (RPA)</a:t>
            </a:r>
            <a:r>
              <a:rPr kumimoji="0" lang="en-US" sz="1200" b="0" i="0" u="none" strike="noStrike" kern="1200" cap="none" spc="0" normalizeH="0" baseline="30000" noProof="0">
                <a:ln>
                  <a:noFill/>
                </a:ln>
                <a:solidFill>
                  <a:srgbClr val="191919"/>
                </a:solidFill>
                <a:effectLst/>
                <a:uLnTx/>
                <a:uFillTx/>
                <a:ea typeface="+mn-ea"/>
                <a:cs typeface="+mn-cs"/>
              </a:rPr>
              <a:t>1</a:t>
            </a:r>
          </a:p>
        </p:txBody>
      </p:sp>
      <p:sp>
        <p:nvSpPr>
          <p:cNvPr id="80" name="Left Brace 31">
            <a:extLst>
              <a:ext uri="{FF2B5EF4-FFF2-40B4-BE49-F238E27FC236}">
                <a16:creationId xmlns:a16="http://schemas.microsoft.com/office/drawing/2014/main" id="{062A47BA-CA5F-4F46-B32C-4889CC69E9B0}"/>
              </a:ext>
              <a:ext uri="{C183D7F6-B498-43B3-948B-1728B52AA6E4}">
                <adec:decorative xmlns:adec="http://schemas.microsoft.com/office/drawing/2017/decorative" val="1"/>
              </a:ext>
            </a:extLst>
          </p:cNvPr>
          <p:cNvSpPr/>
          <p:nvPr/>
        </p:nvSpPr>
        <p:spPr>
          <a:xfrm rot="5400000" flipV="1">
            <a:off x="6007024" y="1859086"/>
            <a:ext cx="166706" cy="4063454"/>
          </a:xfrm>
          <a:prstGeom prst="leftBrace">
            <a:avLst>
              <a:gd name="adj1" fmla="val 71183"/>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81" name="Picture 127" descr="Logo of Office 365">
            <a:extLst>
              <a:ext uri="{FF2B5EF4-FFF2-40B4-BE49-F238E27FC236}">
                <a16:creationId xmlns:a16="http://schemas.microsoft.com/office/drawing/2014/main" id="{AFD9541B-545E-427B-B35F-2E56F45CD0ED}"/>
              </a:ext>
            </a:extLst>
          </p:cNvPr>
          <p:cNvPicPr>
            <a:picLocks noChangeAspect="1"/>
          </p:cNvPicPr>
          <p:nvPr/>
        </p:nvPicPr>
        <p:blipFill>
          <a:blip r:embed="rId12"/>
          <a:stretch>
            <a:fillRect/>
          </a:stretch>
        </p:blipFill>
        <p:spPr>
          <a:xfrm>
            <a:off x="2118742" y="4091770"/>
            <a:ext cx="392035" cy="392036"/>
          </a:xfrm>
          <a:prstGeom prst="rect">
            <a:avLst/>
          </a:prstGeom>
        </p:spPr>
      </p:pic>
      <p:sp>
        <p:nvSpPr>
          <p:cNvPr id="82" name="TextBox 45">
            <a:extLst>
              <a:ext uri="{FF2B5EF4-FFF2-40B4-BE49-F238E27FC236}">
                <a16:creationId xmlns:a16="http://schemas.microsoft.com/office/drawing/2014/main" id="{5FB8E0B0-CA2D-40E4-9DB9-FC56237691DD}"/>
              </a:ext>
            </a:extLst>
          </p:cNvPr>
          <p:cNvSpPr txBox="1"/>
          <p:nvPr/>
        </p:nvSpPr>
        <p:spPr>
          <a:xfrm>
            <a:off x="1673714" y="4573584"/>
            <a:ext cx="128209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to Microsoft 365</a:t>
            </a:r>
          </a:p>
        </p:txBody>
      </p:sp>
      <p:pic>
        <p:nvPicPr>
          <p:cNvPr id="83" name="Picture 39" descr="Logo of Dynamics 365 ">
            <a:extLst>
              <a:ext uri="{FF2B5EF4-FFF2-40B4-BE49-F238E27FC236}">
                <a16:creationId xmlns:a16="http://schemas.microsoft.com/office/drawing/2014/main" id="{C0CF7985-0BEF-4B7D-AB32-291A6503B339}"/>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3670342" y="4071550"/>
            <a:ext cx="394915" cy="432476"/>
          </a:xfrm>
          <a:prstGeom prst="rect">
            <a:avLst/>
          </a:prstGeom>
        </p:spPr>
      </p:pic>
      <p:sp>
        <p:nvSpPr>
          <p:cNvPr id="84" name="TextBox 128">
            <a:extLst>
              <a:ext uri="{FF2B5EF4-FFF2-40B4-BE49-F238E27FC236}">
                <a16:creationId xmlns:a16="http://schemas.microsoft.com/office/drawing/2014/main" id="{1ACA8830-8451-41C0-B234-5D37B0CBA0E5}"/>
              </a:ext>
            </a:extLst>
          </p:cNvPr>
          <p:cNvSpPr txBox="1"/>
          <p:nvPr/>
        </p:nvSpPr>
        <p:spPr>
          <a:xfrm>
            <a:off x="3091460" y="4573584"/>
            <a:ext cx="15526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Dynamics 365</a:t>
            </a:r>
            <a:r>
              <a:rPr kumimoji="0" lang="en-US" sz="1200" b="0" i="0" u="none" strike="noStrike" kern="1200" cap="none" spc="0" normalizeH="0" baseline="30000" noProof="0">
                <a:ln>
                  <a:noFill/>
                </a:ln>
                <a:solidFill>
                  <a:srgbClr val="191919"/>
                </a:solidFill>
                <a:effectLst/>
                <a:uLnTx/>
                <a:uFillTx/>
                <a:ea typeface="+mn-ea"/>
                <a:cs typeface="+mn-cs"/>
              </a:rPr>
              <a:t>2</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85" name="Picture 2" descr="Logo of Microsoft Azure ">
            <a:extLst>
              <a:ext uri="{FF2B5EF4-FFF2-40B4-BE49-F238E27FC236}">
                <a16:creationId xmlns:a16="http://schemas.microsoft.com/office/drawing/2014/main" id="{7F134EFC-11F3-4675-8BB5-87F12A545F5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61482" y="4108483"/>
            <a:ext cx="452917" cy="35176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18">
            <a:extLst>
              <a:ext uri="{FF2B5EF4-FFF2-40B4-BE49-F238E27FC236}">
                <a16:creationId xmlns:a16="http://schemas.microsoft.com/office/drawing/2014/main" id="{1B144BA6-3545-44AB-961B-6250BC09AB34}"/>
              </a:ext>
            </a:extLst>
          </p:cNvPr>
          <p:cNvSpPr txBox="1"/>
          <p:nvPr/>
        </p:nvSpPr>
        <p:spPr>
          <a:xfrm>
            <a:off x="4733370" y="4573584"/>
            <a:ext cx="130914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Microsoft Azure</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87" name="Grafik 130" descr="Ein Bild, das Schild, draußen, Ende, Front enthält.&#10;&#10;Automatisch generierte Beschreibung">
            <a:extLst>
              <a:ext uri="{FF2B5EF4-FFF2-40B4-BE49-F238E27FC236}">
                <a16:creationId xmlns:a16="http://schemas.microsoft.com/office/drawing/2014/main" id="{76571F9E-C3E3-4100-ABEF-BE392E1FDAC6}"/>
              </a:ext>
            </a:extLst>
          </p:cNvPr>
          <p:cNvPicPr>
            <a:picLocks noChangeAspect="1"/>
          </p:cNvPicPr>
          <p:nvPr/>
        </p:nvPicPr>
        <p:blipFill>
          <a:blip r:embed="rId23">
            <a:duotone>
              <a:schemeClr val="accent3">
                <a:shade val="45000"/>
                <a:satMod val="135000"/>
              </a:schemeClr>
              <a:prstClr val="white"/>
            </a:duotone>
          </a:blip>
          <a:stretch>
            <a:fillRect/>
          </a:stretch>
        </p:blipFill>
        <p:spPr>
          <a:xfrm>
            <a:off x="6400554" y="4073771"/>
            <a:ext cx="406034" cy="406034"/>
          </a:xfrm>
          <a:prstGeom prst="rect">
            <a:avLst/>
          </a:prstGeom>
        </p:spPr>
      </p:pic>
      <p:sp>
        <p:nvSpPr>
          <p:cNvPr id="88" name="TextBox 55">
            <a:extLst>
              <a:ext uri="{FF2B5EF4-FFF2-40B4-BE49-F238E27FC236}">
                <a16:creationId xmlns:a16="http://schemas.microsoft.com/office/drawing/2014/main" id="{149B8BFD-9E35-4B4F-91F5-00EB7758A26C}"/>
              </a:ext>
            </a:extLst>
          </p:cNvPr>
          <p:cNvSpPr txBox="1"/>
          <p:nvPr/>
        </p:nvSpPr>
        <p:spPr>
          <a:xfrm>
            <a:off x="6092020" y="4573584"/>
            <a:ext cx="102310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On-Premises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Data Gateway</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89" name="Graphic 104" descr="Logo of Microsoft Dataflex&#10;">
            <a:extLst>
              <a:ext uri="{FF2B5EF4-FFF2-40B4-BE49-F238E27FC236}">
                <a16:creationId xmlns:a16="http://schemas.microsoft.com/office/drawing/2014/main" id="{24CC8D2E-2071-48E1-B24B-CA6D0258AE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81531" y="4123956"/>
            <a:ext cx="327665" cy="327665"/>
          </a:xfrm>
          <a:prstGeom prst="rect">
            <a:avLst/>
          </a:prstGeom>
        </p:spPr>
      </p:pic>
      <p:sp>
        <p:nvSpPr>
          <p:cNvPr id="90" name="TextBox 49">
            <a:extLst>
              <a:ext uri="{FF2B5EF4-FFF2-40B4-BE49-F238E27FC236}">
                <a16:creationId xmlns:a16="http://schemas.microsoft.com/office/drawing/2014/main" id="{A147A248-7FDC-4010-AB8F-56FDDF067BE1}"/>
              </a:ext>
            </a:extLst>
          </p:cNvPr>
          <p:cNvSpPr txBox="1"/>
          <p:nvPr/>
        </p:nvSpPr>
        <p:spPr>
          <a:xfrm>
            <a:off x="7211054" y="4573584"/>
            <a:ext cx="1132949"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Microsoft</a:t>
            </a:r>
          </a:p>
          <a:p>
            <a:pPr algn="ctr" defTabSz="914400">
              <a:defRPr/>
            </a:pPr>
            <a:r>
              <a:rPr lang="en-US" sz="1200" dirty="0" err="1">
                <a:solidFill>
                  <a:srgbClr val="191919"/>
                </a:solidFill>
                <a:cs typeface="Segoe UI"/>
              </a:rPr>
              <a:t>Dataverse</a:t>
            </a:r>
            <a:endParaRPr lang="en-US" sz="1200" dirty="0">
              <a:solidFill>
                <a:srgbClr val="191919"/>
              </a:solidFill>
              <a:cs typeface="Segoe UI"/>
            </a:endParaRPr>
          </a:p>
        </p:txBody>
      </p:sp>
      <p:pic>
        <p:nvPicPr>
          <p:cNvPr id="91" name="Picture 20" descr="Icon of Connectors">
            <a:extLst>
              <a:ext uri="{FF2B5EF4-FFF2-40B4-BE49-F238E27FC236}">
                <a16:creationId xmlns:a16="http://schemas.microsoft.com/office/drawing/2014/main" id="{02061E46-0036-4AFF-9735-482A76F119F6}"/>
              </a:ext>
            </a:extLst>
          </p:cNvPr>
          <p:cNvPicPr>
            <a:picLocks noChangeAspect="1"/>
          </p:cNvPicPr>
          <p:nvPr/>
        </p:nvPicPr>
        <p:blipFill>
          <a:blip r:embed="rId26"/>
          <a:stretch>
            <a:fillRect/>
          </a:stretch>
        </p:blipFill>
        <p:spPr>
          <a:xfrm>
            <a:off x="8606890" y="4030710"/>
            <a:ext cx="376428" cy="425196"/>
          </a:xfrm>
          <a:prstGeom prst="rect">
            <a:avLst/>
          </a:prstGeom>
        </p:spPr>
      </p:pic>
      <p:sp>
        <p:nvSpPr>
          <p:cNvPr id="92" name="TextBox 43">
            <a:extLst>
              <a:ext uri="{FF2B5EF4-FFF2-40B4-BE49-F238E27FC236}">
                <a16:creationId xmlns:a16="http://schemas.microsoft.com/office/drawing/2014/main" id="{792A39FA-AF65-413D-9162-9A3DB22E09F6}"/>
              </a:ext>
            </a:extLst>
          </p:cNvPr>
          <p:cNvSpPr txBox="1"/>
          <p:nvPr/>
        </p:nvSpPr>
        <p:spPr>
          <a:xfrm>
            <a:off x="8449652" y="4573584"/>
            <a:ext cx="76925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350+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Connectors</a:t>
            </a:r>
          </a:p>
        </p:txBody>
      </p:sp>
      <p:cxnSp>
        <p:nvCxnSpPr>
          <p:cNvPr id="93" name="Straight Connector 32">
            <a:extLst>
              <a:ext uri="{FF2B5EF4-FFF2-40B4-BE49-F238E27FC236}">
                <a16:creationId xmlns:a16="http://schemas.microsoft.com/office/drawing/2014/main" id="{8B194C1E-1BD4-4523-A85A-9C256B2B2796}"/>
              </a:ext>
              <a:ext uri="{C183D7F6-B498-43B3-948B-1728B52AA6E4}">
                <adec:decorative xmlns:adec="http://schemas.microsoft.com/office/drawing/2017/decorative" val="1"/>
              </a:ext>
            </a:extLst>
          </p:cNvPr>
          <p:cNvCxnSpPr>
            <a:cxnSpLocks/>
          </p:cNvCxnSpPr>
          <p:nvPr/>
        </p:nvCxnSpPr>
        <p:spPr>
          <a:xfrm flipH="1">
            <a:off x="9246026" y="4246802"/>
            <a:ext cx="475154" cy="0"/>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94" name="Oval 19">
            <a:extLst>
              <a:ext uri="{FF2B5EF4-FFF2-40B4-BE49-F238E27FC236}">
                <a16:creationId xmlns:a16="http://schemas.microsoft.com/office/drawing/2014/main" id="{FE01D7D6-7CE3-4AE3-B572-9E728EF927FE}"/>
              </a:ext>
              <a:ext uri="{C183D7F6-B498-43B3-948B-1728B52AA6E4}">
                <adec:decorative xmlns:adec="http://schemas.microsoft.com/office/drawing/2017/decorative" val="1"/>
              </a:ext>
            </a:extLst>
          </p:cNvPr>
          <p:cNvSpPr/>
          <p:nvPr/>
        </p:nvSpPr>
        <p:spPr>
          <a:xfrm>
            <a:off x="9721180" y="3796836"/>
            <a:ext cx="990248" cy="990245"/>
          </a:xfrm>
          <a:prstGeom prst="ellipse">
            <a:avLst/>
          </a:prstGeom>
          <a:solidFill>
            <a:schemeClr val="bg1">
              <a:lumMod val="95000"/>
            </a:schemeClr>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mn-cs"/>
            </a:endParaRPr>
          </a:p>
        </p:txBody>
      </p:sp>
      <p:pic>
        <p:nvPicPr>
          <p:cNvPr id="95" name="Picture 2" descr="Logo of Zendesk ">
            <a:extLst>
              <a:ext uri="{FF2B5EF4-FFF2-40B4-BE49-F238E27FC236}">
                <a16:creationId xmlns:a16="http://schemas.microsoft.com/office/drawing/2014/main" id="{69DCF9AD-D435-499C-8615-47DDAEC9960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898972" y="3945067"/>
            <a:ext cx="271769" cy="19386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Logo of SAP">
            <a:extLst>
              <a:ext uri="{FF2B5EF4-FFF2-40B4-BE49-F238E27FC236}">
                <a16:creationId xmlns:a16="http://schemas.microsoft.com/office/drawing/2014/main" id="{1B5E889F-67B3-4C66-AC4C-F1D587C0738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254284" y="3966725"/>
            <a:ext cx="327063" cy="16680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Logo of Marketo">
            <a:extLst>
              <a:ext uri="{FF2B5EF4-FFF2-40B4-BE49-F238E27FC236}">
                <a16:creationId xmlns:a16="http://schemas.microsoft.com/office/drawing/2014/main" id="{D2B62043-4267-4317-A6D5-767199D9140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999125" y="4168949"/>
            <a:ext cx="425614" cy="18868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Logo of Salesforce ">
            <a:extLst>
              <a:ext uri="{FF2B5EF4-FFF2-40B4-BE49-F238E27FC236}">
                <a16:creationId xmlns:a16="http://schemas.microsoft.com/office/drawing/2014/main" id="{1B8AF5F4-0F3C-4CD7-9D41-BE9EBDE7BFD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912362" y="4384933"/>
            <a:ext cx="324376" cy="22706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Logo of BOX">
            <a:extLst>
              <a:ext uri="{FF2B5EF4-FFF2-40B4-BE49-F238E27FC236}">
                <a16:creationId xmlns:a16="http://schemas.microsoft.com/office/drawing/2014/main" id="{CB5A2F2B-C8D6-4058-8C39-876DB44DA29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303884" y="4404349"/>
            <a:ext cx="281173" cy="15091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7">
            <a:extLst>
              <a:ext uri="{FF2B5EF4-FFF2-40B4-BE49-F238E27FC236}">
                <a16:creationId xmlns:a16="http://schemas.microsoft.com/office/drawing/2014/main" id="{B4F202F4-2AF8-4C50-B59F-172AC00158B5}"/>
              </a:ext>
            </a:extLst>
          </p:cNvPr>
          <p:cNvSpPr txBox="1"/>
          <p:nvPr/>
        </p:nvSpPr>
        <p:spPr>
          <a:xfrm>
            <a:off x="9664646" y="4813676"/>
            <a:ext cx="106286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91919"/>
                </a:solidFill>
                <a:effectLst/>
                <a:uLnTx/>
                <a:uFillTx/>
                <a:ea typeface="+mn-ea"/>
                <a:cs typeface="+mn-cs"/>
              </a:rPr>
              <a:t> Including</a:t>
            </a:r>
            <a:r>
              <a:rPr kumimoji="0" lang="en-US" sz="1000" b="0" i="0" u="none" strike="noStrike" kern="1200" cap="none" spc="0" normalizeH="0" baseline="30000" noProof="0">
                <a:ln>
                  <a:noFill/>
                </a:ln>
                <a:solidFill>
                  <a:srgbClr val="191919"/>
                </a:solidFill>
                <a:effectLst/>
                <a:uLnTx/>
                <a:uFillTx/>
                <a:ea typeface="+mn-ea"/>
                <a:cs typeface="+mn-cs"/>
              </a:rPr>
              <a:t>2</a:t>
            </a:r>
          </a:p>
        </p:txBody>
      </p:sp>
      <p:sp>
        <p:nvSpPr>
          <p:cNvPr id="101" name="TextBox 99">
            <a:extLst>
              <a:ext uri="{FF2B5EF4-FFF2-40B4-BE49-F238E27FC236}">
                <a16:creationId xmlns:a16="http://schemas.microsoft.com/office/drawing/2014/main" id="{8AD3549E-18FD-4C1E-B646-1D954B59A5D4}"/>
              </a:ext>
            </a:extLst>
          </p:cNvPr>
          <p:cNvSpPr txBox="1"/>
          <p:nvPr/>
        </p:nvSpPr>
        <p:spPr>
          <a:xfrm>
            <a:off x="4104750" y="5178253"/>
            <a:ext cx="3982500" cy="207942"/>
          </a:xfrm>
          <a:prstGeom prst="rect">
            <a:avLst/>
          </a:prstGeom>
          <a:noFill/>
        </p:spPr>
        <p:txBody>
          <a:bodyPr wrap="square" lIns="0" tIns="0" rIns="0" bIns="0" rtlCol="0">
            <a:sp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1 </a:t>
            </a:r>
            <a:r>
              <a:rPr kumimoji="0" lang="en-US" sz="800" b="0" i="0" u="none" strike="noStrike" kern="1200" cap="none" spc="0" normalizeH="0" baseline="0" noProof="0" dirty="0">
                <a:ln>
                  <a:noFill/>
                </a:ln>
                <a:solidFill>
                  <a:srgbClr val="191919"/>
                </a:solidFill>
                <a:effectLst/>
                <a:uLnTx/>
                <a:uFillTx/>
                <a:ea typeface="+mn-ea"/>
                <a:cs typeface="+mn-cs"/>
              </a:rPr>
              <a:t>Feature requiring premium Power Platform license or add-on capacity purchase</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2 </a:t>
            </a:r>
            <a:r>
              <a:rPr kumimoji="0" lang="en-US" sz="800" b="0" i="0" u="none" strike="noStrike" kern="1200" cap="none" spc="0" normalizeH="0" baseline="0" noProof="0" dirty="0">
                <a:ln>
                  <a:noFill/>
                </a:ln>
                <a:solidFill>
                  <a:srgbClr val="191919"/>
                </a:solidFill>
                <a:effectLst/>
                <a:uLnTx/>
                <a:uFillTx/>
                <a:ea typeface="+mn-ea"/>
                <a:cs typeface="+mn-cs"/>
              </a:rPr>
              <a:t>Feature might require additional product license</a:t>
            </a:r>
          </a:p>
        </p:txBody>
      </p:sp>
    </p:spTree>
    <p:extLst>
      <p:ext uri="{BB962C8B-B14F-4D97-AF65-F5344CB8AC3E}">
        <p14:creationId xmlns:p14="http://schemas.microsoft.com/office/powerpoint/2010/main" val="3196665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anim calcmode="lin" valueType="num">
                                      <p:cBhvr>
                                        <p:cTn id="13" dur="500" fill="hold"/>
                                        <p:tgtEl>
                                          <p:spTgt spid="80"/>
                                        </p:tgtEl>
                                        <p:attrNameLst>
                                          <p:attrName>ppt_x</p:attrName>
                                        </p:attrNameLst>
                                      </p:cBhvr>
                                      <p:tavLst>
                                        <p:tav tm="0">
                                          <p:val>
                                            <p:strVal val="#ppt_x"/>
                                          </p:val>
                                        </p:tav>
                                        <p:tav tm="100000">
                                          <p:val>
                                            <p:strVal val="#ppt_x"/>
                                          </p:val>
                                        </p:tav>
                                      </p:tavLst>
                                    </p:anim>
                                    <p:anim calcmode="lin" valueType="num">
                                      <p:cBhvr>
                                        <p:cTn id="14" dur="500" fill="hold"/>
                                        <p:tgtEl>
                                          <p:spTgt spid="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anim calcmode="lin" valueType="num">
                                      <p:cBhvr>
                                        <p:cTn id="18" dur="500" fill="hold"/>
                                        <p:tgtEl>
                                          <p:spTgt spid="81"/>
                                        </p:tgtEl>
                                        <p:attrNameLst>
                                          <p:attrName>ppt_x</p:attrName>
                                        </p:attrNameLst>
                                      </p:cBhvr>
                                      <p:tavLst>
                                        <p:tav tm="0">
                                          <p:val>
                                            <p:strVal val="#ppt_x"/>
                                          </p:val>
                                        </p:tav>
                                        <p:tav tm="100000">
                                          <p:val>
                                            <p:strVal val="#ppt_x"/>
                                          </p:val>
                                        </p:tav>
                                      </p:tavLst>
                                    </p:anim>
                                    <p:anim calcmode="lin" valueType="num">
                                      <p:cBhvr>
                                        <p:cTn id="19" dur="500" fill="hold"/>
                                        <p:tgtEl>
                                          <p:spTgt spid="8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anim calcmode="lin" valueType="num">
                                      <p:cBhvr>
                                        <p:cTn id="23" dur="500" fill="hold"/>
                                        <p:tgtEl>
                                          <p:spTgt spid="82"/>
                                        </p:tgtEl>
                                        <p:attrNameLst>
                                          <p:attrName>ppt_x</p:attrName>
                                        </p:attrNameLst>
                                      </p:cBhvr>
                                      <p:tavLst>
                                        <p:tav tm="0">
                                          <p:val>
                                            <p:strVal val="#ppt_x"/>
                                          </p:val>
                                        </p:tav>
                                        <p:tav tm="100000">
                                          <p:val>
                                            <p:strVal val="#ppt_x"/>
                                          </p:val>
                                        </p:tav>
                                      </p:tavLst>
                                    </p:anim>
                                    <p:anim calcmode="lin" valueType="num">
                                      <p:cBhvr>
                                        <p:cTn id="24" dur="500" fill="hold"/>
                                        <p:tgtEl>
                                          <p:spTgt spid="8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anim calcmode="lin" valueType="num">
                                      <p:cBhvr>
                                        <p:cTn id="28" dur="500" fill="hold"/>
                                        <p:tgtEl>
                                          <p:spTgt spid="83"/>
                                        </p:tgtEl>
                                        <p:attrNameLst>
                                          <p:attrName>ppt_x</p:attrName>
                                        </p:attrNameLst>
                                      </p:cBhvr>
                                      <p:tavLst>
                                        <p:tav tm="0">
                                          <p:val>
                                            <p:strVal val="#ppt_x"/>
                                          </p:val>
                                        </p:tav>
                                        <p:tav tm="100000">
                                          <p:val>
                                            <p:strVal val="#ppt_x"/>
                                          </p:val>
                                        </p:tav>
                                      </p:tavLst>
                                    </p:anim>
                                    <p:anim calcmode="lin" valueType="num">
                                      <p:cBhvr>
                                        <p:cTn id="29" dur="500" fill="hold"/>
                                        <p:tgtEl>
                                          <p:spTgt spid="8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anim calcmode="lin" valueType="num">
                                      <p:cBhvr>
                                        <p:cTn id="33" dur="500" fill="hold"/>
                                        <p:tgtEl>
                                          <p:spTgt spid="84"/>
                                        </p:tgtEl>
                                        <p:attrNameLst>
                                          <p:attrName>ppt_x</p:attrName>
                                        </p:attrNameLst>
                                      </p:cBhvr>
                                      <p:tavLst>
                                        <p:tav tm="0">
                                          <p:val>
                                            <p:strVal val="#ppt_x"/>
                                          </p:val>
                                        </p:tav>
                                        <p:tav tm="100000">
                                          <p:val>
                                            <p:strVal val="#ppt_x"/>
                                          </p:val>
                                        </p:tav>
                                      </p:tavLst>
                                    </p:anim>
                                    <p:anim calcmode="lin" valueType="num">
                                      <p:cBhvr>
                                        <p:cTn id="34" dur="500" fill="hold"/>
                                        <p:tgtEl>
                                          <p:spTgt spid="8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anim calcmode="lin" valueType="num">
                                      <p:cBhvr>
                                        <p:cTn id="43" dur="500" fill="hold"/>
                                        <p:tgtEl>
                                          <p:spTgt spid="86"/>
                                        </p:tgtEl>
                                        <p:attrNameLst>
                                          <p:attrName>ppt_x</p:attrName>
                                        </p:attrNameLst>
                                      </p:cBhvr>
                                      <p:tavLst>
                                        <p:tav tm="0">
                                          <p:val>
                                            <p:strVal val="#ppt_x"/>
                                          </p:val>
                                        </p:tav>
                                        <p:tav tm="100000">
                                          <p:val>
                                            <p:strVal val="#ppt_x"/>
                                          </p:val>
                                        </p:tav>
                                      </p:tavLst>
                                    </p:anim>
                                    <p:anim calcmode="lin" valueType="num">
                                      <p:cBhvr>
                                        <p:cTn id="44" dur="5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anim calcmode="lin" valueType="num">
                                      <p:cBhvr>
                                        <p:cTn id="48" dur="500" fill="hold"/>
                                        <p:tgtEl>
                                          <p:spTgt spid="87"/>
                                        </p:tgtEl>
                                        <p:attrNameLst>
                                          <p:attrName>ppt_x</p:attrName>
                                        </p:attrNameLst>
                                      </p:cBhvr>
                                      <p:tavLst>
                                        <p:tav tm="0">
                                          <p:val>
                                            <p:strVal val="#ppt_x"/>
                                          </p:val>
                                        </p:tav>
                                        <p:tav tm="100000">
                                          <p:val>
                                            <p:strVal val="#ppt_x"/>
                                          </p:val>
                                        </p:tav>
                                      </p:tavLst>
                                    </p:anim>
                                    <p:anim calcmode="lin" valueType="num">
                                      <p:cBhvr>
                                        <p:cTn id="49" dur="5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anim calcmode="lin" valueType="num">
                                      <p:cBhvr>
                                        <p:cTn id="53" dur="500" fill="hold"/>
                                        <p:tgtEl>
                                          <p:spTgt spid="88"/>
                                        </p:tgtEl>
                                        <p:attrNameLst>
                                          <p:attrName>ppt_x</p:attrName>
                                        </p:attrNameLst>
                                      </p:cBhvr>
                                      <p:tavLst>
                                        <p:tav tm="0">
                                          <p:val>
                                            <p:strVal val="#ppt_x"/>
                                          </p:val>
                                        </p:tav>
                                        <p:tav tm="100000">
                                          <p:val>
                                            <p:strVal val="#ppt_x"/>
                                          </p:val>
                                        </p:tav>
                                      </p:tavLst>
                                    </p:anim>
                                    <p:anim calcmode="lin" valueType="num">
                                      <p:cBhvr>
                                        <p:cTn id="54" dur="500" fill="hold"/>
                                        <p:tgtEl>
                                          <p:spTgt spid="8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anim calcmode="lin" valueType="num">
                                      <p:cBhvr>
                                        <p:cTn id="58" dur="500" fill="hold"/>
                                        <p:tgtEl>
                                          <p:spTgt spid="89"/>
                                        </p:tgtEl>
                                        <p:attrNameLst>
                                          <p:attrName>ppt_x</p:attrName>
                                        </p:attrNameLst>
                                      </p:cBhvr>
                                      <p:tavLst>
                                        <p:tav tm="0">
                                          <p:val>
                                            <p:strVal val="#ppt_x"/>
                                          </p:val>
                                        </p:tav>
                                        <p:tav tm="100000">
                                          <p:val>
                                            <p:strVal val="#ppt_x"/>
                                          </p:val>
                                        </p:tav>
                                      </p:tavLst>
                                    </p:anim>
                                    <p:anim calcmode="lin" valueType="num">
                                      <p:cBhvr>
                                        <p:cTn id="59" dur="500" fill="hold"/>
                                        <p:tgtEl>
                                          <p:spTgt spid="8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anim calcmode="lin" valueType="num">
                                      <p:cBhvr>
                                        <p:cTn id="63" dur="500" fill="hold"/>
                                        <p:tgtEl>
                                          <p:spTgt spid="90"/>
                                        </p:tgtEl>
                                        <p:attrNameLst>
                                          <p:attrName>ppt_x</p:attrName>
                                        </p:attrNameLst>
                                      </p:cBhvr>
                                      <p:tavLst>
                                        <p:tav tm="0">
                                          <p:val>
                                            <p:strVal val="#ppt_x"/>
                                          </p:val>
                                        </p:tav>
                                        <p:tav tm="100000">
                                          <p:val>
                                            <p:strVal val="#ppt_x"/>
                                          </p:val>
                                        </p:tav>
                                      </p:tavLst>
                                    </p:anim>
                                    <p:anim calcmode="lin" valueType="num">
                                      <p:cBhvr>
                                        <p:cTn id="64" dur="500" fill="hold"/>
                                        <p:tgtEl>
                                          <p:spTgt spid="9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anim calcmode="lin" valueType="num">
                                      <p:cBhvr>
                                        <p:cTn id="68" dur="500" fill="hold"/>
                                        <p:tgtEl>
                                          <p:spTgt spid="91"/>
                                        </p:tgtEl>
                                        <p:attrNameLst>
                                          <p:attrName>ppt_x</p:attrName>
                                        </p:attrNameLst>
                                      </p:cBhvr>
                                      <p:tavLst>
                                        <p:tav tm="0">
                                          <p:val>
                                            <p:strVal val="#ppt_x"/>
                                          </p:val>
                                        </p:tav>
                                        <p:tav tm="100000">
                                          <p:val>
                                            <p:strVal val="#ppt_x"/>
                                          </p:val>
                                        </p:tav>
                                      </p:tavLst>
                                    </p:anim>
                                    <p:anim calcmode="lin" valueType="num">
                                      <p:cBhvr>
                                        <p:cTn id="69" dur="500" fill="hold"/>
                                        <p:tgtEl>
                                          <p:spTgt spid="9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anim calcmode="lin" valueType="num">
                                      <p:cBhvr>
                                        <p:cTn id="73" dur="500" fill="hold"/>
                                        <p:tgtEl>
                                          <p:spTgt spid="92"/>
                                        </p:tgtEl>
                                        <p:attrNameLst>
                                          <p:attrName>ppt_x</p:attrName>
                                        </p:attrNameLst>
                                      </p:cBhvr>
                                      <p:tavLst>
                                        <p:tav tm="0">
                                          <p:val>
                                            <p:strVal val="#ppt_x"/>
                                          </p:val>
                                        </p:tav>
                                        <p:tav tm="100000">
                                          <p:val>
                                            <p:strVal val="#ppt_x"/>
                                          </p:val>
                                        </p:tav>
                                      </p:tavLst>
                                    </p:anim>
                                    <p:anim calcmode="lin" valueType="num">
                                      <p:cBhvr>
                                        <p:cTn id="74" dur="5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93"/>
                                        </p:tgtEl>
                                        <p:attrNameLst>
                                          <p:attrName>style.visibility</p:attrName>
                                        </p:attrNameLst>
                                      </p:cBhvr>
                                      <p:to>
                                        <p:strVal val="visible"/>
                                      </p:to>
                                    </p:set>
                                    <p:anim calcmode="lin" valueType="num">
                                      <p:cBhvr additive="base">
                                        <p:cTn id="79" dur="500" fill="hold"/>
                                        <p:tgtEl>
                                          <p:spTgt spid="93"/>
                                        </p:tgtEl>
                                        <p:attrNameLst>
                                          <p:attrName>ppt_x</p:attrName>
                                        </p:attrNameLst>
                                      </p:cBhvr>
                                      <p:tavLst>
                                        <p:tav tm="0">
                                          <p:val>
                                            <p:strVal val="1+#ppt_w/2"/>
                                          </p:val>
                                        </p:tav>
                                        <p:tav tm="100000">
                                          <p:val>
                                            <p:strVal val="#ppt_x"/>
                                          </p:val>
                                        </p:tav>
                                      </p:tavLst>
                                    </p:anim>
                                    <p:anim calcmode="lin" valueType="num">
                                      <p:cBhvr additive="base">
                                        <p:cTn id="80" dur="500" fill="hold"/>
                                        <p:tgtEl>
                                          <p:spTgt spid="93"/>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anim calcmode="lin" valueType="num">
                                      <p:cBhvr additive="base">
                                        <p:cTn id="83" dur="500" fill="hold"/>
                                        <p:tgtEl>
                                          <p:spTgt spid="94"/>
                                        </p:tgtEl>
                                        <p:attrNameLst>
                                          <p:attrName>ppt_x</p:attrName>
                                        </p:attrNameLst>
                                      </p:cBhvr>
                                      <p:tavLst>
                                        <p:tav tm="0">
                                          <p:val>
                                            <p:strVal val="1+#ppt_w/2"/>
                                          </p:val>
                                        </p:tav>
                                        <p:tav tm="100000">
                                          <p:val>
                                            <p:strVal val="#ppt_x"/>
                                          </p:val>
                                        </p:tav>
                                      </p:tavLst>
                                    </p:anim>
                                    <p:anim calcmode="lin" valueType="num">
                                      <p:cBhvr additive="base">
                                        <p:cTn id="84" dur="500" fill="hold"/>
                                        <p:tgtEl>
                                          <p:spTgt spid="94"/>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additive="base">
                                        <p:cTn id="87" dur="500" fill="hold"/>
                                        <p:tgtEl>
                                          <p:spTgt spid="97"/>
                                        </p:tgtEl>
                                        <p:attrNameLst>
                                          <p:attrName>ppt_x</p:attrName>
                                        </p:attrNameLst>
                                      </p:cBhvr>
                                      <p:tavLst>
                                        <p:tav tm="0">
                                          <p:val>
                                            <p:strVal val="1+#ppt_w/2"/>
                                          </p:val>
                                        </p:tav>
                                        <p:tav tm="100000">
                                          <p:val>
                                            <p:strVal val="#ppt_x"/>
                                          </p:val>
                                        </p:tav>
                                      </p:tavLst>
                                    </p:anim>
                                    <p:anim calcmode="lin" valueType="num">
                                      <p:cBhvr additive="base">
                                        <p:cTn id="88" dur="500" fill="hold"/>
                                        <p:tgtEl>
                                          <p:spTgt spid="9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 calcmode="lin" valueType="num">
                                      <p:cBhvr additive="base">
                                        <p:cTn id="91" dur="500" fill="hold"/>
                                        <p:tgtEl>
                                          <p:spTgt spid="95"/>
                                        </p:tgtEl>
                                        <p:attrNameLst>
                                          <p:attrName>ppt_x</p:attrName>
                                        </p:attrNameLst>
                                      </p:cBhvr>
                                      <p:tavLst>
                                        <p:tav tm="0">
                                          <p:val>
                                            <p:strVal val="1+#ppt_w/2"/>
                                          </p:val>
                                        </p:tav>
                                        <p:tav tm="100000">
                                          <p:val>
                                            <p:strVal val="#ppt_x"/>
                                          </p:val>
                                        </p:tav>
                                      </p:tavLst>
                                    </p:anim>
                                    <p:anim calcmode="lin" valueType="num">
                                      <p:cBhvr additive="base">
                                        <p:cTn id="92" dur="500" fill="hold"/>
                                        <p:tgtEl>
                                          <p:spTgt spid="95"/>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96"/>
                                        </p:tgtEl>
                                        <p:attrNameLst>
                                          <p:attrName>style.visibility</p:attrName>
                                        </p:attrNameLst>
                                      </p:cBhvr>
                                      <p:to>
                                        <p:strVal val="visible"/>
                                      </p:to>
                                    </p:set>
                                    <p:anim calcmode="lin" valueType="num">
                                      <p:cBhvr additive="base">
                                        <p:cTn id="95" dur="500" fill="hold"/>
                                        <p:tgtEl>
                                          <p:spTgt spid="96"/>
                                        </p:tgtEl>
                                        <p:attrNameLst>
                                          <p:attrName>ppt_x</p:attrName>
                                        </p:attrNameLst>
                                      </p:cBhvr>
                                      <p:tavLst>
                                        <p:tav tm="0">
                                          <p:val>
                                            <p:strVal val="1+#ppt_w/2"/>
                                          </p:val>
                                        </p:tav>
                                        <p:tav tm="100000">
                                          <p:val>
                                            <p:strVal val="#ppt_x"/>
                                          </p:val>
                                        </p:tav>
                                      </p:tavLst>
                                    </p:anim>
                                    <p:anim calcmode="lin" valueType="num">
                                      <p:cBhvr additive="base">
                                        <p:cTn id="96" dur="500" fill="hold"/>
                                        <p:tgtEl>
                                          <p:spTgt spid="96"/>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99"/>
                                        </p:tgtEl>
                                        <p:attrNameLst>
                                          <p:attrName>style.visibility</p:attrName>
                                        </p:attrNameLst>
                                      </p:cBhvr>
                                      <p:to>
                                        <p:strVal val="visible"/>
                                      </p:to>
                                    </p:set>
                                    <p:anim calcmode="lin" valueType="num">
                                      <p:cBhvr additive="base">
                                        <p:cTn id="99" dur="500" fill="hold"/>
                                        <p:tgtEl>
                                          <p:spTgt spid="99"/>
                                        </p:tgtEl>
                                        <p:attrNameLst>
                                          <p:attrName>ppt_x</p:attrName>
                                        </p:attrNameLst>
                                      </p:cBhvr>
                                      <p:tavLst>
                                        <p:tav tm="0">
                                          <p:val>
                                            <p:strVal val="1+#ppt_w/2"/>
                                          </p:val>
                                        </p:tav>
                                        <p:tav tm="100000">
                                          <p:val>
                                            <p:strVal val="#ppt_x"/>
                                          </p:val>
                                        </p:tav>
                                      </p:tavLst>
                                    </p:anim>
                                    <p:anim calcmode="lin" valueType="num">
                                      <p:cBhvr additive="base">
                                        <p:cTn id="100" dur="500" fill="hold"/>
                                        <p:tgtEl>
                                          <p:spTgt spid="99"/>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 calcmode="lin" valueType="num">
                                      <p:cBhvr additive="base">
                                        <p:cTn id="103" dur="500" fill="hold"/>
                                        <p:tgtEl>
                                          <p:spTgt spid="98"/>
                                        </p:tgtEl>
                                        <p:attrNameLst>
                                          <p:attrName>ppt_x</p:attrName>
                                        </p:attrNameLst>
                                      </p:cBhvr>
                                      <p:tavLst>
                                        <p:tav tm="0">
                                          <p:val>
                                            <p:strVal val="1+#ppt_w/2"/>
                                          </p:val>
                                        </p:tav>
                                        <p:tav tm="100000">
                                          <p:val>
                                            <p:strVal val="#ppt_x"/>
                                          </p:val>
                                        </p:tav>
                                      </p:tavLst>
                                    </p:anim>
                                    <p:anim calcmode="lin" valueType="num">
                                      <p:cBhvr additive="base">
                                        <p:cTn id="104" dur="500" fill="hold"/>
                                        <p:tgtEl>
                                          <p:spTgt spid="98"/>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anim calcmode="lin" valueType="num">
                                      <p:cBhvr additive="base">
                                        <p:cTn id="107" dur="500" fill="hold"/>
                                        <p:tgtEl>
                                          <p:spTgt spid="100"/>
                                        </p:tgtEl>
                                        <p:attrNameLst>
                                          <p:attrName>ppt_x</p:attrName>
                                        </p:attrNameLst>
                                      </p:cBhvr>
                                      <p:tavLst>
                                        <p:tav tm="0">
                                          <p:val>
                                            <p:strVal val="1+#ppt_w/2"/>
                                          </p:val>
                                        </p:tav>
                                        <p:tav tm="100000">
                                          <p:val>
                                            <p:strVal val="#ppt_x"/>
                                          </p:val>
                                        </p:tav>
                                      </p:tavLst>
                                    </p:anim>
                                    <p:anim calcmode="lin" valueType="num">
                                      <p:cBhvr additive="base">
                                        <p:cTn id="10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5"/>
                                        </p:tgtEl>
                                        <p:attrNameLst>
                                          <p:attrName>style.visibility</p:attrName>
                                        </p:attrNameLst>
                                      </p:cBhvr>
                                      <p:to>
                                        <p:strVal val="visible"/>
                                      </p:to>
                                    </p:set>
                                    <p:animEffect transition="in" filter="fade">
                                      <p:cBhvr>
                                        <p:cTn id="113" dur="500"/>
                                        <p:tgtEl>
                                          <p:spTgt spid="6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fade">
                                      <p:cBhvr>
                                        <p:cTn id="116" dur="500"/>
                                        <p:tgtEl>
                                          <p:spTgt spid="66"/>
                                        </p:tgtEl>
                                      </p:cBhvr>
                                    </p:animEffect>
                                  </p:childTnLst>
                                </p:cTn>
                              </p:par>
                              <p:par>
                                <p:cTn id="117" presetID="10" presetClass="entr" presetSubtype="0" fill="hold" nodeType="with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fade">
                                      <p:cBhvr>
                                        <p:cTn id="119" dur="500"/>
                                        <p:tgtEl>
                                          <p:spTgt spid="6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fade">
                                      <p:cBhvr>
                                        <p:cTn id="122" dur="500"/>
                                        <p:tgtEl>
                                          <p:spTgt spid="6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fade">
                                      <p:cBhvr>
                                        <p:cTn id="125" dur="500"/>
                                        <p:tgtEl>
                                          <p:spTgt spid="6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1"/>
                                        </p:tgtEl>
                                        <p:attrNameLst>
                                          <p:attrName>style.visibility</p:attrName>
                                        </p:attrNameLst>
                                      </p:cBhvr>
                                      <p:to>
                                        <p:strVal val="visible"/>
                                      </p:to>
                                    </p:set>
                                    <p:animEffect transition="in" filter="fade">
                                      <p:cBhvr>
                                        <p:cTn id="128" dur="500"/>
                                        <p:tgtEl>
                                          <p:spTgt spid="7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animEffect transition="in" filter="fade">
                                      <p:cBhvr>
                                        <p:cTn id="131" dur="500"/>
                                        <p:tgtEl>
                                          <p:spTgt spid="73"/>
                                        </p:tgtEl>
                                      </p:cBhvr>
                                    </p:animEffect>
                                  </p:childTnLst>
                                </p:cTn>
                              </p:par>
                              <p:par>
                                <p:cTn id="132" presetID="10" presetClass="entr" presetSubtype="0" fill="hold" nodeType="with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500"/>
                                        <p:tgtEl>
                                          <p:spTgt spid="7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par>
                                <p:cTn id="138" presetID="10" presetClass="entr" presetSubtype="0" fill="hold" nodeType="withEffect">
                                  <p:stCondLst>
                                    <p:cond delay="0"/>
                                  </p:stCondLst>
                                  <p:childTnLst>
                                    <p:set>
                                      <p:cBhvr>
                                        <p:cTn id="139" dur="1" fill="hold">
                                          <p:stCondLst>
                                            <p:cond delay="0"/>
                                          </p:stCondLst>
                                        </p:cTn>
                                        <p:tgtEl>
                                          <p:spTgt spid="76"/>
                                        </p:tgtEl>
                                        <p:attrNameLst>
                                          <p:attrName>style.visibility</p:attrName>
                                        </p:attrNameLst>
                                      </p:cBhvr>
                                      <p:to>
                                        <p:strVal val="visible"/>
                                      </p:to>
                                    </p:set>
                                    <p:animEffect transition="in" filter="fade">
                                      <p:cBhvr>
                                        <p:cTn id="140" dur="500"/>
                                        <p:tgtEl>
                                          <p:spTgt spid="7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500"/>
                                        <p:tgtEl>
                                          <p:spTgt spid="77"/>
                                        </p:tgtEl>
                                      </p:cBhvr>
                                    </p:animEffect>
                                  </p:childTnLst>
                                </p:cTn>
                              </p:par>
                              <p:par>
                                <p:cTn id="144" presetID="10" presetClass="entr" presetSubtype="0" fill="hold" nodeType="withEffect">
                                  <p:stCondLst>
                                    <p:cond delay="0"/>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500"/>
                                        <p:tgtEl>
                                          <p:spTgt spid="78"/>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47" presetClass="entr" presetSubtype="0"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fade">
                                      <p:cBhvr>
                                        <p:cTn id="154" dur="500"/>
                                        <p:tgtEl>
                                          <p:spTgt spid="23"/>
                                        </p:tgtEl>
                                      </p:cBhvr>
                                    </p:animEffect>
                                    <p:anim calcmode="lin" valueType="num">
                                      <p:cBhvr>
                                        <p:cTn id="155" dur="500" fill="hold"/>
                                        <p:tgtEl>
                                          <p:spTgt spid="23"/>
                                        </p:tgtEl>
                                        <p:attrNameLst>
                                          <p:attrName>ppt_x</p:attrName>
                                        </p:attrNameLst>
                                      </p:cBhvr>
                                      <p:tavLst>
                                        <p:tav tm="0">
                                          <p:val>
                                            <p:strVal val="#ppt_x"/>
                                          </p:val>
                                        </p:tav>
                                        <p:tav tm="100000">
                                          <p:val>
                                            <p:strVal val="#ppt_x"/>
                                          </p:val>
                                        </p:tav>
                                      </p:tavLst>
                                    </p:anim>
                                    <p:anim calcmode="lin" valueType="num">
                                      <p:cBhvr>
                                        <p:cTn id="156" dur="500" fill="hold"/>
                                        <p:tgtEl>
                                          <p:spTgt spid="23"/>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24"/>
                                        </p:tgtEl>
                                        <p:attrNameLst>
                                          <p:attrName>style.visibility</p:attrName>
                                        </p:attrNameLst>
                                      </p:cBhvr>
                                      <p:to>
                                        <p:strVal val="visible"/>
                                      </p:to>
                                    </p:set>
                                    <p:animEffect transition="in" filter="fade">
                                      <p:cBhvr>
                                        <p:cTn id="159" dur="500"/>
                                        <p:tgtEl>
                                          <p:spTgt spid="24"/>
                                        </p:tgtEl>
                                      </p:cBhvr>
                                    </p:animEffect>
                                    <p:anim calcmode="lin" valueType="num">
                                      <p:cBhvr>
                                        <p:cTn id="160" dur="500" fill="hold"/>
                                        <p:tgtEl>
                                          <p:spTgt spid="24"/>
                                        </p:tgtEl>
                                        <p:attrNameLst>
                                          <p:attrName>ppt_x</p:attrName>
                                        </p:attrNameLst>
                                      </p:cBhvr>
                                      <p:tavLst>
                                        <p:tav tm="0">
                                          <p:val>
                                            <p:strVal val="#ppt_x"/>
                                          </p:val>
                                        </p:tav>
                                        <p:tav tm="100000">
                                          <p:val>
                                            <p:strVal val="#ppt_x"/>
                                          </p:val>
                                        </p:tav>
                                      </p:tavLst>
                                    </p:anim>
                                    <p:anim calcmode="lin" valueType="num">
                                      <p:cBhvr>
                                        <p:cTn id="161" dur="500" fill="hold"/>
                                        <p:tgtEl>
                                          <p:spTgt spid="24"/>
                                        </p:tgtEl>
                                        <p:attrNameLst>
                                          <p:attrName>ppt_y</p:attrName>
                                        </p:attrNameLst>
                                      </p:cBhvr>
                                      <p:tavLst>
                                        <p:tav tm="0">
                                          <p:val>
                                            <p:strVal val="#ppt_y-.1"/>
                                          </p:val>
                                        </p:tav>
                                        <p:tav tm="100000">
                                          <p:val>
                                            <p:strVal val="#ppt_y"/>
                                          </p:val>
                                        </p:tav>
                                      </p:tavLst>
                                    </p:anim>
                                  </p:childTnLst>
                                </p:cTn>
                              </p:par>
                              <p:par>
                                <p:cTn id="162" presetID="47" presetClass="entr" presetSubtype="0" fill="hold"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fade">
                                      <p:cBhvr>
                                        <p:cTn id="164" dur="500"/>
                                        <p:tgtEl>
                                          <p:spTgt spid="25"/>
                                        </p:tgtEl>
                                      </p:cBhvr>
                                    </p:animEffect>
                                    <p:anim calcmode="lin" valueType="num">
                                      <p:cBhvr>
                                        <p:cTn id="165" dur="500" fill="hold"/>
                                        <p:tgtEl>
                                          <p:spTgt spid="25"/>
                                        </p:tgtEl>
                                        <p:attrNameLst>
                                          <p:attrName>ppt_x</p:attrName>
                                        </p:attrNameLst>
                                      </p:cBhvr>
                                      <p:tavLst>
                                        <p:tav tm="0">
                                          <p:val>
                                            <p:strVal val="#ppt_x"/>
                                          </p:val>
                                        </p:tav>
                                        <p:tav tm="100000">
                                          <p:val>
                                            <p:strVal val="#ppt_x"/>
                                          </p:val>
                                        </p:tav>
                                      </p:tavLst>
                                    </p:anim>
                                    <p:anim calcmode="lin" valueType="num">
                                      <p:cBhvr>
                                        <p:cTn id="166" dur="500" fill="hold"/>
                                        <p:tgtEl>
                                          <p:spTgt spid="25"/>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500"/>
                                        <p:tgtEl>
                                          <p:spTgt spid="26"/>
                                        </p:tgtEl>
                                      </p:cBhvr>
                                    </p:animEffect>
                                    <p:anim calcmode="lin" valueType="num">
                                      <p:cBhvr>
                                        <p:cTn id="170" dur="500" fill="hold"/>
                                        <p:tgtEl>
                                          <p:spTgt spid="26"/>
                                        </p:tgtEl>
                                        <p:attrNameLst>
                                          <p:attrName>ppt_x</p:attrName>
                                        </p:attrNameLst>
                                      </p:cBhvr>
                                      <p:tavLst>
                                        <p:tav tm="0">
                                          <p:val>
                                            <p:strVal val="#ppt_x"/>
                                          </p:val>
                                        </p:tav>
                                        <p:tav tm="100000">
                                          <p:val>
                                            <p:strVal val="#ppt_x"/>
                                          </p:val>
                                        </p:tav>
                                      </p:tavLst>
                                    </p:anim>
                                    <p:anim calcmode="lin" valueType="num">
                                      <p:cBhvr>
                                        <p:cTn id="171" dur="500" fill="hold"/>
                                        <p:tgtEl>
                                          <p:spTgt spid="26"/>
                                        </p:tgtEl>
                                        <p:attrNameLst>
                                          <p:attrName>ppt_y</p:attrName>
                                        </p:attrNameLst>
                                      </p:cBhvr>
                                      <p:tavLst>
                                        <p:tav tm="0">
                                          <p:val>
                                            <p:strVal val="#ppt_y-.1"/>
                                          </p:val>
                                        </p:tav>
                                        <p:tav tm="100000">
                                          <p:val>
                                            <p:strVal val="#ppt_y"/>
                                          </p:val>
                                        </p:tav>
                                      </p:tavLst>
                                    </p:anim>
                                  </p:childTnLst>
                                </p:cTn>
                              </p:par>
                              <p:par>
                                <p:cTn id="172" presetID="47" presetClass="entr" presetSubtype="0" fill="hold" nodeType="with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fade">
                                      <p:cBhvr>
                                        <p:cTn id="174" dur="500"/>
                                        <p:tgtEl>
                                          <p:spTgt spid="48"/>
                                        </p:tgtEl>
                                      </p:cBhvr>
                                    </p:animEffect>
                                    <p:anim calcmode="lin" valueType="num">
                                      <p:cBhvr>
                                        <p:cTn id="175" dur="500" fill="hold"/>
                                        <p:tgtEl>
                                          <p:spTgt spid="48"/>
                                        </p:tgtEl>
                                        <p:attrNameLst>
                                          <p:attrName>ppt_x</p:attrName>
                                        </p:attrNameLst>
                                      </p:cBhvr>
                                      <p:tavLst>
                                        <p:tav tm="0">
                                          <p:val>
                                            <p:strVal val="#ppt_x"/>
                                          </p:val>
                                        </p:tav>
                                        <p:tav tm="100000">
                                          <p:val>
                                            <p:strVal val="#ppt_x"/>
                                          </p:val>
                                        </p:tav>
                                      </p:tavLst>
                                    </p:anim>
                                    <p:anim calcmode="lin" valueType="num">
                                      <p:cBhvr>
                                        <p:cTn id="176" dur="500" fill="hold"/>
                                        <p:tgtEl>
                                          <p:spTgt spid="48"/>
                                        </p:tgtEl>
                                        <p:attrNameLst>
                                          <p:attrName>ppt_y</p:attrName>
                                        </p:attrNameLst>
                                      </p:cBhvr>
                                      <p:tavLst>
                                        <p:tav tm="0">
                                          <p:val>
                                            <p:strVal val="#ppt_y-.1"/>
                                          </p:val>
                                        </p:tav>
                                        <p:tav tm="100000">
                                          <p:val>
                                            <p:strVal val="#ppt_y"/>
                                          </p:val>
                                        </p:tav>
                                      </p:tavLst>
                                    </p:anim>
                                  </p:childTnLst>
                                </p:cTn>
                              </p:par>
                              <p:par>
                                <p:cTn id="177" presetID="47" presetClass="entr" presetSubtype="0" fill="hold" grpId="0" nodeType="withEffect">
                                  <p:stCondLst>
                                    <p:cond delay="0"/>
                                  </p:stCondLst>
                                  <p:childTnLst>
                                    <p:set>
                                      <p:cBhvr>
                                        <p:cTn id="178" dur="1" fill="hold">
                                          <p:stCondLst>
                                            <p:cond delay="0"/>
                                          </p:stCondLst>
                                        </p:cTn>
                                        <p:tgtEl>
                                          <p:spTgt spid="49"/>
                                        </p:tgtEl>
                                        <p:attrNameLst>
                                          <p:attrName>style.visibility</p:attrName>
                                        </p:attrNameLst>
                                      </p:cBhvr>
                                      <p:to>
                                        <p:strVal val="visible"/>
                                      </p:to>
                                    </p:set>
                                    <p:animEffect transition="in" filter="fade">
                                      <p:cBhvr>
                                        <p:cTn id="179" dur="500"/>
                                        <p:tgtEl>
                                          <p:spTgt spid="49"/>
                                        </p:tgtEl>
                                      </p:cBhvr>
                                    </p:animEffect>
                                    <p:anim calcmode="lin" valueType="num">
                                      <p:cBhvr>
                                        <p:cTn id="180" dur="500" fill="hold"/>
                                        <p:tgtEl>
                                          <p:spTgt spid="49"/>
                                        </p:tgtEl>
                                        <p:attrNameLst>
                                          <p:attrName>ppt_x</p:attrName>
                                        </p:attrNameLst>
                                      </p:cBhvr>
                                      <p:tavLst>
                                        <p:tav tm="0">
                                          <p:val>
                                            <p:strVal val="#ppt_x"/>
                                          </p:val>
                                        </p:tav>
                                        <p:tav tm="100000">
                                          <p:val>
                                            <p:strVal val="#ppt_x"/>
                                          </p:val>
                                        </p:tav>
                                      </p:tavLst>
                                    </p:anim>
                                    <p:anim calcmode="lin" valueType="num">
                                      <p:cBhvr>
                                        <p:cTn id="181" dur="500" fill="hold"/>
                                        <p:tgtEl>
                                          <p:spTgt spid="49"/>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fade">
                                      <p:cBhvr>
                                        <p:cTn id="184" dur="500"/>
                                        <p:tgtEl>
                                          <p:spTgt spid="50"/>
                                        </p:tgtEl>
                                      </p:cBhvr>
                                    </p:animEffect>
                                    <p:anim calcmode="lin" valueType="num">
                                      <p:cBhvr>
                                        <p:cTn id="185" dur="500" fill="hold"/>
                                        <p:tgtEl>
                                          <p:spTgt spid="50"/>
                                        </p:tgtEl>
                                        <p:attrNameLst>
                                          <p:attrName>ppt_x</p:attrName>
                                        </p:attrNameLst>
                                      </p:cBhvr>
                                      <p:tavLst>
                                        <p:tav tm="0">
                                          <p:val>
                                            <p:strVal val="#ppt_x"/>
                                          </p:val>
                                        </p:tav>
                                        <p:tav tm="100000">
                                          <p:val>
                                            <p:strVal val="#ppt_x"/>
                                          </p:val>
                                        </p:tav>
                                      </p:tavLst>
                                    </p:anim>
                                    <p:anim calcmode="lin" valueType="num">
                                      <p:cBhvr>
                                        <p:cTn id="186" dur="500" fill="hold"/>
                                        <p:tgtEl>
                                          <p:spTgt spid="50"/>
                                        </p:tgtEl>
                                        <p:attrNameLst>
                                          <p:attrName>ppt_y</p:attrName>
                                        </p:attrNameLst>
                                      </p:cBhvr>
                                      <p:tavLst>
                                        <p:tav tm="0">
                                          <p:val>
                                            <p:strVal val="#ppt_y-.1"/>
                                          </p:val>
                                        </p:tav>
                                        <p:tav tm="100000">
                                          <p:val>
                                            <p:strVal val="#ppt_y"/>
                                          </p:val>
                                        </p:tav>
                                      </p:tavLst>
                                    </p:anim>
                                  </p:childTnLst>
                                </p:cTn>
                              </p:par>
                              <p:par>
                                <p:cTn id="187" presetID="47" presetClass="entr" presetSubtype="0" fill="hold" grpId="0" nodeType="withEffect">
                                  <p:stCondLst>
                                    <p:cond delay="0"/>
                                  </p:stCondLst>
                                  <p:childTnLst>
                                    <p:set>
                                      <p:cBhvr>
                                        <p:cTn id="188" dur="1" fill="hold">
                                          <p:stCondLst>
                                            <p:cond delay="0"/>
                                          </p:stCondLst>
                                        </p:cTn>
                                        <p:tgtEl>
                                          <p:spTgt spid="51"/>
                                        </p:tgtEl>
                                        <p:attrNameLst>
                                          <p:attrName>style.visibility</p:attrName>
                                        </p:attrNameLst>
                                      </p:cBhvr>
                                      <p:to>
                                        <p:strVal val="visible"/>
                                      </p:to>
                                    </p:set>
                                    <p:animEffect transition="in" filter="fade">
                                      <p:cBhvr>
                                        <p:cTn id="189" dur="500"/>
                                        <p:tgtEl>
                                          <p:spTgt spid="51"/>
                                        </p:tgtEl>
                                      </p:cBhvr>
                                    </p:animEffect>
                                    <p:anim calcmode="lin" valueType="num">
                                      <p:cBhvr>
                                        <p:cTn id="190" dur="500" fill="hold"/>
                                        <p:tgtEl>
                                          <p:spTgt spid="51"/>
                                        </p:tgtEl>
                                        <p:attrNameLst>
                                          <p:attrName>ppt_x</p:attrName>
                                        </p:attrNameLst>
                                      </p:cBhvr>
                                      <p:tavLst>
                                        <p:tav tm="0">
                                          <p:val>
                                            <p:strVal val="#ppt_x"/>
                                          </p:val>
                                        </p:tav>
                                        <p:tav tm="100000">
                                          <p:val>
                                            <p:strVal val="#ppt_x"/>
                                          </p:val>
                                        </p:tav>
                                      </p:tavLst>
                                    </p:anim>
                                    <p:anim calcmode="lin" valueType="num">
                                      <p:cBhvr>
                                        <p:cTn id="191" dur="500" fill="hold"/>
                                        <p:tgtEl>
                                          <p:spTgt spid="51"/>
                                        </p:tgtEl>
                                        <p:attrNameLst>
                                          <p:attrName>ppt_y</p:attrName>
                                        </p:attrNameLst>
                                      </p:cBhvr>
                                      <p:tavLst>
                                        <p:tav tm="0">
                                          <p:val>
                                            <p:strVal val="#ppt_y-.1"/>
                                          </p:val>
                                        </p:tav>
                                        <p:tav tm="100000">
                                          <p:val>
                                            <p:strVal val="#ppt_y"/>
                                          </p:val>
                                        </p:tav>
                                      </p:tavLst>
                                    </p:anim>
                                  </p:childTnLst>
                                </p:cTn>
                              </p:par>
                              <p:par>
                                <p:cTn id="192" presetID="47" presetClass="entr" presetSubtype="0" fill="hold" nodeType="with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fade">
                                      <p:cBhvr>
                                        <p:cTn id="194" dur="500"/>
                                        <p:tgtEl>
                                          <p:spTgt spid="52"/>
                                        </p:tgtEl>
                                      </p:cBhvr>
                                    </p:animEffect>
                                    <p:anim calcmode="lin" valueType="num">
                                      <p:cBhvr>
                                        <p:cTn id="195" dur="500" fill="hold"/>
                                        <p:tgtEl>
                                          <p:spTgt spid="52"/>
                                        </p:tgtEl>
                                        <p:attrNameLst>
                                          <p:attrName>ppt_x</p:attrName>
                                        </p:attrNameLst>
                                      </p:cBhvr>
                                      <p:tavLst>
                                        <p:tav tm="0">
                                          <p:val>
                                            <p:strVal val="#ppt_x"/>
                                          </p:val>
                                        </p:tav>
                                        <p:tav tm="100000">
                                          <p:val>
                                            <p:strVal val="#ppt_x"/>
                                          </p:val>
                                        </p:tav>
                                      </p:tavLst>
                                    </p:anim>
                                    <p:anim calcmode="lin" valueType="num">
                                      <p:cBhvr>
                                        <p:cTn id="196" dur="500" fill="hold"/>
                                        <p:tgtEl>
                                          <p:spTgt spid="52"/>
                                        </p:tgtEl>
                                        <p:attrNameLst>
                                          <p:attrName>ppt_y</p:attrName>
                                        </p:attrNameLst>
                                      </p:cBhvr>
                                      <p:tavLst>
                                        <p:tav tm="0">
                                          <p:val>
                                            <p:strVal val="#ppt_y-.1"/>
                                          </p:val>
                                        </p:tav>
                                        <p:tav tm="100000">
                                          <p:val>
                                            <p:strVal val="#ppt_y"/>
                                          </p:val>
                                        </p:tav>
                                      </p:tavLst>
                                    </p:anim>
                                  </p:childTnLst>
                                </p:cTn>
                              </p:par>
                              <p:par>
                                <p:cTn id="197" presetID="47" presetClass="entr" presetSubtype="0" fill="hold" grpId="0" nodeType="withEffect">
                                  <p:stCondLst>
                                    <p:cond delay="0"/>
                                  </p:stCondLst>
                                  <p:childTnLst>
                                    <p:set>
                                      <p:cBhvr>
                                        <p:cTn id="198" dur="1" fill="hold">
                                          <p:stCondLst>
                                            <p:cond delay="0"/>
                                          </p:stCondLst>
                                        </p:cTn>
                                        <p:tgtEl>
                                          <p:spTgt spid="53"/>
                                        </p:tgtEl>
                                        <p:attrNameLst>
                                          <p:attrName>style.visibility</p:attrName>
                                        </p:attrNameLst>
                                      </p:cBhvr>
                                      <p:to>
                                        <p:strVal val="visible"/>
                                      </p:to>
                                    </p:set>
                                    <p:animEffect transition="in" filter="fade">
                                      <p:cBhvr>
                                        <p:cTn id="199" dur="500"/>
                                        <p:tgtEl>
                                          <p:spTgt spid="53"/>
                                        </p:tgtEl>
                                      </p:cBhvr>
                                    </p:animEffect>
                                    <p:anim calcmode="lin" valueType="num">
                                      <p:cBhvr>
                                        <p:cTn id="200" dur="500" fill="hold"/>
                                        <p:tgtEl>
                                          <p:spTgt spid="53"/>
                                        </p:tgtEl>
                                        <p:attrNameLst>
                                          <p:attrName>ppt_x</p:attrName>
                                        </p:attrNameLst>
                                      </p:cBhvr>
                                      <p:tavLst>
                                        <p:tav tm="0">
                                          <p:val>
                                            <p:strVal val="#ppt_x"/>
                                          </p:val>
                                        </p:tav>
                                        <p:tav tm="100000">
                                          <p:val>
                                            <p:strVal val="#ppt_x"/>
                                          </p:val>
                                        </p:tav>
                                      </p:tavLst>
                                    </p:anim>
                                    <p:anim calcmode="lin" valueType="num">
                                      <p:cBhvr>
                                        <p:cTn id="201" dur="500" fill="hold"/>
                                        <p:tgtEl>
                                          <p:spTgt spid="53"/>
                                        </p:tgtEl>
                                        <p:attrNameLst>
                                          <p:attrName>ppt_y</p:attrName>
                                        </p:attrNameLst>
                                      </p:cBhvr>
                                      <p:tavLst>
                                        <p:tav tm="0">
                                          <p:val>
                                            <p:strVal val="#ppt_y-.1"/>
                                          </p:val>
                                        </p:tav>
                                        <p:tav tm="100000">
                                          <p:val>
                                            <p:strVal val="#ppt_y"/>
                                          </p:val>
                                        </p:tav>
                                      </p:tavLst>
                                    </p:anim>
                                  </p:childTnLst>
                                </p:cTn>
                              </p:par>
                              <p:par>
                                <p:cTn id="202" presetID="47" presetClass="entr" presetSubtype="0" fill="hold" nodeType="withEffect">
                                  <p:stCondLst>
                                    <p:cond delay="0"/>
                                  </p:stCondLst>
                                  <p:childTnLst>
                                    <p:set>
                                      <p:cBhvr>
                                        <p:cTn id="203" dur="1" fill="hold">
                                          <p:stCondLst>
                                            <p:cond delay="0"/>
                                          </p:stCondLst>
                                        </p:cTn>
                                        <p:tgtEl>
                                          <p:spTgt spid="54"/>
                                        </p:tgtEl>
                                        <p:attrNameLst>
                                          <p:attrName>style.visibility</p:attrName>
                                        </p:attrNameLst>
                                      </p:cBhvr>
                                      <p:to>
                                        <p:strVal val="visible"/>
                                      </p:to>
                                    </p:set>
                                    <p:animEffect transition="in" filter="fade">
                                      <p:cBhvr>
                                        <p:cTn id="204" dur="500"/>
                                        <p:tgtEl>
                                          <p:spTgt spid="54"/>
                                        </p:tgtEl>
                                      </p:cBhvr>
                                    </p:animEffect>
                                    <p:anim calcmode="lin" valueType="num">
                                      <p:cBhvr>
                                        <p:cTn id="205" dur="500" fill="hold"/>
                                        <p:tgtEl>
                                          <p:spTgt spid="54"/>
                                        </p:tgtEl>
                                        <p:attrNameLst>
                                          <p:attrName>ppt_x</p:attrName>
                                        </p:attrNameLst>
                                      </p:cBhvr>
                                      <p:tavLst>
                                        <p:tav tm="0">
                                          <p:val>
                                            <p:strVal val="#ppt_x"/>
                                          </p:val>
                                        </p:tav>
                                        <p:tav tm="100000">
                                          <p:val>
                                            <p:strVal val="#ppt_x"/>
                                          </p:val>
                                        </p:tav>
                                      </p:tavLst>
                                    </p:anim>
                                    <p:anim calcmode="lin" valueType="num">
                                      <p:cBhvr>
                                        <p:cTn id="206" dur="500" fill="hold"/>
                                        <p:tgtEl>
                                          <p:spTgt spid="54"/>
                                        </p:tgtEl>
                                        <p:attrNameLst>
                                          <p:attrName>ppt_y</p:attrName>
                                        </p:attrNameLst>
                                      </p:cBhvr>
                                      <p:tavLst>
                                        <p:tav tm="0">
                                          <p:val>
                                            <p:strVal val="#ppt_y-.1"/>
                                          </p:val>
                                        </p:tav>
                                        <p:tav tm="100000">
                                          <p:val>
                                            <p:strVal val="#ppt_y"/>
                                          </p:val>
                                        </p:tav>
                                      </p:tavLst>
                                    </p:anim>
                                  </p:childTnLst>
                                </p:cTn>
                              </p:par>
                              <p:par>
                                <p:cTn id="207" presetID="47" presetClass="entr" presetSubtype="0" fill="hold" grpId="0" nodeType="withEffect">
                                  <p:stCondLst>
                                    <p:cond delay="0"/>
                                  </p:stCondLst>
                                  <p:childTnLst>
                                    <p:set>
                                      <p:cBhvr>
                                        <p:cTn id="208" dur="1" fill="hold">
                                          <p:stCondLst>
                                            <p:cond delay="0"/>
                                          </p:stCondLst>
                                        </p:cTn>
                                        <p:tgtEl>
                                          <p:spTgt spid="55"/>
                                        </p:tgtEl>
                                        <p:attrNameLst>
                                          <p:attrName>style.visibility</p:attrName>
                                        </p:attrNameLst>
                                      </p:cBhvr>
                                      <p:to>
                                        <p:strVal val="visible"/>
                                      </p:to>
                                    </p:set>
                                    <p:animEffect transition="in" filter="fade">
                                      <p:cBhvr>
                                        <p:cTn id="209" dur="500"/>
                                        <p:tgtEl>
                                          <p:spTgt spid="55"/>
                                        </p:tgtEl>
                                      </p:cBhvr>
                                    </p:animEffect>
                                    <p:anim calcmode="lin" valueType="num">
                                      <p:cBhvr>
                                        <p:cTn id="210" dur="500" fill="hold"/>
                                        <p:tgtEl>
                                          <p:spTgt spid="55"/>
                                        </p:tgtEl>
                                        <p:attrNameLst>
                                          <p:attrName>ppt_x</p:attrName>
                                        </p:attrNameLst>
                                      </p:cBhvr>
                                      <p:tavLst>
                                        <p:tav tm="0">
                                          <p:val>
                                            <p:strVal val="#ppt_x"/>
                                          </p:val>
                                        </p:tav>
                                        <p:tav tm="100000">
                                          <p:val>
                                            <p:strVal val="#ppt_x"/>
                                          </p:val>
                                        </p:tav>
                                      </p:tavLst>
                                    </p:anim>
                                    <p:anim calcmode="lin" valueType="num">
                                      <p:cBhvr>
                                        <p:cTn id="211" dur="500" fill="hold"/>
                                        <p:tgtEl>
                                          <p:spTgt spid="55"/>
                                        </p:tgtEl>
                                        <p:attrNameLst>
                                          <p:attrName>ppt_y</p:attrName>
                                        </p:attrNameLst>
                                      </p:cBhvr>
                                      <p:tavLst>
                                        <p:tav tm="0">
                                          <p:val>
                                            <p:strVal val="#ppt_y-.1"/>
                                          </p:val>
                                        </p:tav>
                                        <p:tav tm="100000">
                                          <p:val>
                                            <p:strVal val="#ppt_y"/>
                                          </p:val>
                                        </p:tav>
                                      </p:tavLst>
                                    </p:anim>
                                  </p:childTnLst>
                                </p:cTn>
                              </p:par>
                              <p:par>
                                <p:cTn id="212" presetID="47" presetClass="entr" presetSubtype="0" fill="hold" nodeType="withEffect">
                                  <p:stCondLst>
                                    <p:cond delay="0"/>
                                  </p:stCondLst>
                                  <p:childTnLst>
                                    <p:set>
                                      <p:cBhvr>
                                        <p:cTn id="213" dur="1" fill="hold">
                                          <p:stCondLst>
                                            <p:cond delay="0"/>
                                          </p:stCondLst>
                                        </p:cTn>
                                        <p:tgtEl>
                                          <p:spTgt spid="56"/>
                                        </p:tgtEl>
                                        <p:attrNameLst>
                                          <p:attrName>style.visibility</p:attrName>
                                        </p:attrNameLst>
                                      </p:cBhvr>
                                      <p:to>
                                        <p:strVal val="visible"/>
                                      </p:to>
                                    </p:set>
                                    <p:animEffect transition="in" filter="fade">
                                      <p:cBhvr>
                                        <p:cTn id="214" dur="500"/>
                                        <p:tgtEl>
                                          <p:spTgt spid="56"/>
                                        </p:tgtEl>
                                      </p:cBhvr>
                                    </p:animEffect>
                                    <p:anim calcmode="lin" valueType="num">
                                      <p:cBhvr>
                                        <p:cTn id="215" dur="500" fill="hold"/>
                                        <p:tgtEl>
                                          <p:spTgt spid="56"/>
                                        </p:tgtEl>
                                        <p:attrNameLst>
                                          <p:attrName>ppt_x</p:attrName>
                                        </p:attrNameLst>
                                      </p:cBhvr>
                                      <p:tavLst>
                                        <p:tav tm="0">
                                          <p:val>
                                            <p:strVal val="#ppt_x"/>
                                          </p:val>
                                        </p:tav>
                                        <p:tav tm="100000">
                                          <p:val>
                                            <p:strVal val="#ppt_x"/>
                                          </p:val>
                                        </p:tav>
                                      </p:tavLst>
                                    </p:anim>
                                    <p:anim calcmode="lin" valueType="num">
                                      <p:cBhvr>
                                        <p:cTn id="216" dur="500" fill="hold"/>
                                        <p:tgtEl>
                                          <p:spTgt spid="56"/>
                                        </p:tgtEl>
                                        <p:attrNameLst>
                                          <p:attrName>ppt_y</p:attrName>
                                        </p:attrNameLst>
                                      </p:cBhvr>
                                      <p:tavLst>
                                        <p:tav tm="0">
                                          <p:val>
                                            <p:strVal val="#ppt_y-.1"/>
                                          </p:val>
                                        </p:tav>
                                        <p:tav tm="100000">
                                          <p:val>
                                            <p:strVal val="#ppt_y"/>
                                          </p:val>
                                        </p:tav>
                                      </p:tavLst>
                                    </p:anim>
                                  </p:childTnLst>
                                </p:cTn>
                              </p:par>
                              <p:par>
                                <p:cTn id="217" presetID="47" presetClass="entr" presetSubtype="0" fill="hold" grpId="0" nodeType="withEffect">
                                  <p:stCondLst>
                                    <p:cond delay="0"/>
                                  </p:stCondLst>
                                  <p:childTnLst>
                                    <p:set>
                                      <p:cBhvr>
                                        <p:cTn id="218" dur="1" fill="hold">
                                          <p:stCondLst>
                                            <p:cond delay="0"/>
                                          </p:stCondLst>
                                        </p:cTn>
                                        <p:tgtEl>
                                          <p:spTgt spid="57"/>
                                        </p:tgtEl>
                                        <p:attrNameLst>
                                          <p:attrName>style.visibility</p:attrName>
                                        </p:attrNameLst>
                                      </p:cBhvr>
                                      <p:to>
                                        <p:strVal val="visible"/>
                                      </p:to>
                                    </p:set>
                                    <p:animEffect transition="in" filter="fade">
                                      <p:cBhvr>
                                        <p:cTn id="219" dur="500"/>
                                        <p:tgtEl>
                                          <p:spTgt spid="57"/>
                                        </p:tgtEl>
                                      </p:cBhvr>
                                    </p:animEffect>
                                    <p:anim calcmode="lin" valueType="num">
                                      <p:cBhvr>
                                        <p:cTn id="220" dur="500" fill="hold"/>
                                        <p:tgtEl>
                                          <p:spTgt spid="57"/>
                                        </p:tgtEl>
                                        <p:attrNameLst>
                                          <p:attrName>ppt_x</p:attrName>
                                        </p:attrNameLst>
                                      </p:cBhvr>
                                      <p:tavLst>
                                        <p:tav tm="0">
                                          <p:val>
                                            <p:strVal val="#ppt_x"/>
                                          </p:val>
                                        </p:tav>
                                        <p:tav tm="100000">
                                          <p:val>
                                            <p:strVal val="#ppt_x"/>
                                          </p:val>
                                        </p:tav>
                                      </p:tavLst>
                                    </p:anim>
                                    <p:anim calcmode="lin" valueType="num">
                                      <p:cBhvr>
                                        <p:cTn id="221" dur="500" fill="hold"/>
                                        <p:tgtEl>
                                          <p:spTgt spid="57"/>
                                        </p:tgtEl>
                                        <p:attrNameLst>
                                          <p:attrName>ppt_y</p:attrName>
                                        </p:attrNameLst>
                                      </p:cBhvr>
                                      <p:tavLst>
                                        <p:tav tm="0">
                                          <p:val>
                                            <p:strVal val="#ppt_y-.1"/>
                                          </p:val>
                                        </p:tav>
                                        <p:tav tm="100000">
                                          <p:val>
                                            <p:strVal val="#ppt_y"/>
                                          </p:val>
                                        </p:tav>
                                      </p:tavLst>
                                    </p:anim>
                                  </p:childTnLst>
                                </p:cTn>
                              </p:par>
                              <p:par>
                                <p:cTn id="222" presetID="47" presetClass="entr" presetSubtype="0"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fade">
                                      <p:cBhvr>
                                        <p:cTn id="224" dur="500"/>
                                        <p:tgtEl>
                                          <p:spTgt spid="58"/>
                                        </p:tgtEl>
                                      </p:cBhvr>
                                    </p:animEffect>
                                    <p:anim calcmode="lin" valueType="num">
                                      <p:cBhvr>
                                        <p:cTn id="225" dur="500" fill="hold"/>
                                        <p:tgtEl>
                                          <p:spTgt spid="58"/>
                                        </p:tgtEl>
                                        <p:attrNameLst>
                                          <p:attrName>ppt_x</p:attrName>
                                        </p:attrNameLst>
                                      </p:cBhvr>
                                      <p:tavLst>
                                        <p:tav tm="0">
                                          <p:val>
                                            <p:strVal val="#ppt_x"/>
                                          </p:val>
                                        </p:tav>
                                        <p:tav tm="100000">
                                          <p:val>
                                            <p:strVal val="#ppt_x"/>
                                          </p:val>
                                        </p:tav>
                                      </p:tavLst>
                                    </p:anim>
                                    <p:anim calcmode="lin" valueType="num">
                                      <p:cBhvr>
                                        <p:cTn id="226" dur="500" fill="hold"/>
                                        <p:tgtEl>
                                          <p:spTgt spid="58"/>
                                        </p:tgtEl>
                                        <p:attrNameLst>
                                          <p:attrName>ppt_y</p:attrName>
                                        </p:attrNameLst>
                                      </p:cBhvr>
                                      <p:tavLst>
                                        <p:tav tm="0">
                                          <p:val>
                                            <p:strVal val="#ppt_y-.1"/>
                                          </p:val>
                                        </p:tav>
                                        <p:tav tm="100000">
                                          <p:val>
                                            <p:strVal val="#ppt_y"/>
                                          </p:val>
                                        </p:tav>
                                      </p:tavLst>
                                    </p:anim>
                                  </p:childTnLst>
                                </p:cTn>
                              </p:par>
                              <p:par>
                                <p:cTn id="227" presetID="47" presetClass="entr" presetSubtype="0" fill="hold" grpId="0" nodeType="withEffect">
                                  <p:stCondLst>
                                    <p:cond delay="0"/>
                                  </p:stCondLst>
                                  <p:childTnLst>
                                    <p:set>
                                      <p:cBhvr>
                                        <p:cTn id="228" dur="1" fill="hold">
                                          <p:stCondLst>
                                            <p:cond delay="0"/>
                                          </p:stCondLst>
                                        </p:cTn>
                                        <p:tgtEl>
                                          <p:spTgt spid="59"/>
                                        </p:tgtEl>
                                        <p:attrNameLst>
                                          <p:attrName>style.visibility</p:attrName>
                                        </p:attrNameLst>
                                      </p:cBhvr>
                                      <p:to>
                                        <p:strVal val="visible"/>
                                      </p:to>
                                    </p:set>
                                    <p:animEffect transition="in" filter="fade">
                                      <p:cBhvr>
                                        <p:cTn id="229" dur="500"/>
                                        <p:tgtEl>
                                          <p:spTgt spid="59"/>
                                        </p:tgtEl>
                                      </p:cBhvr>
                                    </p:animEffect>
                                    <p:anim calcmode="lin" valueType="num">
                                      <p:cBhvr>
                                        <p:cTn id="230" dur="500" fill="hold"/>
                                        <p:tgtEl>
                                          <p:spTgt spid="59"/>
                                        </p:tgtEl>
                                        <p:attrNameLst>
                                          <p:attrName>ppt_x</p:attrName>
                                        </p:attrNameLst>
                                      </p:cBhvr>
                                      <p:tavLst>
                                        <p:tav tm="0">
                                          <p:val>
                                            <p:strVal val="#ppt_x"/>
                                          </p:val>
                                        </p:tav>
                                        <p:tav tm="100000">
                                          <p:val>
                                            <p:strVal val="#ppt_x"/>
                                          </p:val>
                                        </p:tav>
                                      </p:tavLst>
                                    </p:anim>
                                    <p:anim calcmode="lin" valueType="num">
                                      <p:cBhvr>
                                        <p:cTn id="231" dur="500" fill="hold"/>
                                        <p:tgtEl>
                                          <p:spTgt spid="59"/>
                                        </p:tgtEl>
                                        <p:attrNameLst>
                                          <p:attrName>ppt_y</p:attrName>
                                        </p:attrNameLst>
                                      </p:cBhvr>
                                      <p:tavLst>
                                        <p:tav tm="0">
                                          <p:val>
                                            <p:strVal val="#ppt_y-.1"/>
                                          </p:val>
                                        </p:tav>
                                        <p:tav tm="100000">
                                          <p:val>
                                            <p:strVal val="#ppt_y"/>
                                          </p:val>
                                        </p:tav>
                                      </p:tavLst>
                                    </p:anim>
                                  </p:childTnLst>
                                </p:cTn>
                              </p:par>
                              <p:par>
                                <p:cTn id="232" presetID="47" presetClass="entr" presetSubtype="0" fill="hold" nodeType="withEffect">
                                  <p:stCondLst>
                                    <p:cond delay="0"/>
                                  </p:stCondLst>
                                  <p:childTnLst>
                                    <p:set>
                                      <p:cBhvr>
                                        <p:cTn id="233" dur="1" fill="hold">
                                          <p:stCondLst>
                                            <p:cond delay="0"/>
                                          </p:stCondLst>
                                        </p:cTn>
                                        <p:tgtEl>
                                          <p:spTgt spid="60"/>
                                        </p:tgtEl>
                                        <p:attrNameLst>
                                          <p:attrName>style.visibility</p:attrName>
                                        </p:attrNameLst>
                                      </p:cBhvr>
                                      <p:to>
                                        <p:strVal val="visible"/>
                                      </p:to>
                                    </p:set>
                                    <p:animEffect transition="in" filter="fade">
                                      <p:cBhvr>
                                        <p:cTn id="234" dur="500"/>
                                        <p:tgtEl>
                                          <p:spTgt spid="60"/>
                                        </p:tgtEl>
                                      </p:cBhvr>
                                    </p:animEffect>
                                    <p:anim calcmode="lin" valueType="num">
                                      <p:cBhvr>
                                        <p:cTn id="235" dur="500" fill="hold"/>
                                        <p:tgtEl>
                                          <p:spTgt spid="60"/>
                                        </p:tgtEl>
                                        <p:attrNameLst>
                                          <p:attrName>ppt_x</p:attrName>
                                        </p:attrNameLst>
                                      </p:cBhvr>
                                      <p:tavLst>
                                        <p:tav tm="0">
                                          <p:val>
                                            <p:strVal val="#ppt_x"/>
                                          </p:val>
                                        </p:tav>
                                        <p:tav tm="100000">
                                          <p:val>
                                            <p:strVal val="#ppt_x"/>
                                          </p:val>
                                        </p:tav>
                                      </p:tavLst>
                                    </p:anim>
                                    <p:anim calcmode="lin" valueType="num">
                                      <p:cBhvr>
                                        <p:cTn id="236" dur="500" fill="hold"/>
                                        <p:tgtEl>
                                          <p:spTgt spid="60"/>
                                        </p:tgtEl>
                                        <p:attrNameLst>
                                          <p:attrName>ppt_y</p:attrName>
                                        </p:attrNameLst>
                                      </p:cBhvr>
                                      <p:tavLst>
                                        <p:tav tm="0">
                                          <p:val>
                                            <p:strVal val="#ppt_y-.1"/>
                                          </p:val>
                                        </p:tav>
                                        <p:tav tm="100000">
                                          <p:val>
                                            <p:strVal val="#ppt_y"/>
                                          </p:val>
                                        </p:tav>
                                      </p:tavLst>
                                    </p:anim>
                                  </p:childTnLst>
                                </p:cTn>
                              </p:par>
                              <p:par>
                                <p:cTn id="237" presetID="47" presetClass="entr" presetSubtype="0" fill="hold" grpId="0" nodeType="with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fade">
                                      <p:cBhvr>
                                        <p:cTn id="239" dur="500"/>
                                        <p:tgtEl>
                                          <p:spTgt spid="61"/>
                                        </p:tgtEl>
                                      </p:cBhvr>
                                    </p:animEffect>
                                    <p:anim calcmode="lin" valueType="num">
                                      <p:cBhvr>
                                        <p:cTn id="240" dur="500" fill="hold"/>
                                        <p:tgtEl>
                                          <p:spTgt spid="61"/>
                                        </p:tgtEl>
                                        <p:attrNameLst>
                                          <p:attrName>ppt_x</p:attrName>
                                        </p:attrNameLst>
                                      </p:cBhvr>
                                      <p:tavLst>
                                        <p:tav tm="0">
                                          <p:val>
                                            <p:strVal val="#ppt_x"/>
                                          </p:val>
                                        </p:tav>
                                        <p:tav tm="100000">
                                          <p:val>
                                            <p:strVal val="#ppt_x"/>
                                          </p:val>
                                        </p:tav>
                                      </p:tavLst>
                                    </p:anim>
                                    <p:anim calcmode="lin" valueType="num">
                                      <p:cBhvr>
                                        <p:cTn id="241" dur="500" fill="hold"/>
                                        <p:tgtEl>
                                          <p:spTgt spid="61"/>
                                        </p:tgtEl>
                                        <p:attrNameLst>
                                          <p:attrName>ppt_y</p:attrName>
                                        </p:attrNameLst>
                                      </p:cBhvr>
                                      <p:tavLst>
                                        <p:tav tm="0">
                                          <p:val>
                                            <p:strVal val="#ppt_y-.1"/>
                                          </p:val>
                                        </p:tav>
                                        <p:tav tm="100000">
                                          <p:val>
                                            <p:strVal val="#ppt_y"/>
                                          </p:val>
                                        </p:tav>
                                      </p:tavLst>
                                    </p:anim>
                                  </p:childTnLst>
                                </p:cTn>
                              </p:par>
                              <p:par>
                                <p:cTn id="242" presetID="47" presetClass="entr" presetSubtype="0" fill="hold" nodeType="withEffect">
                                  <p:stCondLst>
                                    <p:cond delay="0"/>
                                  </p:stCondLst>
                                  <p:childTnLst>
                                    <p:set>
                                      <p:cBhvr>
                                        <p:cTn id="243" dur="1" fill="hold">
                                          <p:stCondLst>
                                            <p:cond delay="0"/>
                                          </p:stCondLst>
                                        </p:cTn>
                                        <p:tgtEl>
                                          <p:spTgt spid="62"/>
                                        </p:tgtEl>
                                        <p:attrNameLst>
                                          <p:attrName>style.visibility</p:attrName>
                                        </p:attrNameLst>
                                      </p:cBhvr>
                                      <p:to>
                                        <p:strVal val="visible"/>
                                      </p:to>
                                    </p:set>
                                    <p:animEffect transition="in" filter="fade">
                                      <p:cBhvr>
                                        <p:cTn id="244" dur="500"/>
                                        <p:tgtEl>
                                          <p:spTgt spid="62"/>
                                        </p:tgtEl>
                                      </p:cBhvr>
                                    </p:animEffect>
                                    <p:anim calcmode="lin" valueType="num">
                                      <p:cBhvr>
                                        <p:cTn id="245" dur="500" fill="hold"/>
                                        <p:tgtEl>
                                          <p:spTgt spid="62"/>
                                        </p:tgtEl>
                                        <p:attrNameLst>
                                          <p:attrName>ppt_x</p:attrName>
                                        </p:attrNameLst>
                                      </p:cBhvr>
                                      <p:tavLst>
                                        <p:tav tm="0">
                                          <p:val>
                                            <p:strVal val="#ppt_x"/>
                                          </p:val>
                                        </p:tav>
                                        <p:tav tm="100000">
                                          <p:val>
                                            <p:strVal val="#ppt_x"/>
                                          </p:val>
                                        </p:tav>
                                      </p:tavLst>
                                    </p:anim>
                                    <p:anim calcmode="lin" valueType="num">
                                      <p:cBhvr>
                                        <p:cTn id="246" dur="500" fill="hold"/>
                                        <p:tgtEl>
                                          <p:spTgt spid="62"/>
                                        </p:tgtEl>
                                        <p:attrNameLst>
                                          <p:attrName>ppt_y</p:attrName>
                                        </p:attrNameLst>
                                      </p:cBhvr>
                                      <p:tavLst>
                                        <p:tav tm="0">
                                          <p:val>
                                            <p:strVal val="#ppt_y-.1"/>
                                          </p:val>
                                        </p:tav>
                                        <p:tav tm="100000">
                                          <p:val>
                                            <p:strVal val="#ppt_y"/>
                                          </p:val>
                                        </p:tav>
                                      </p:tavLst>
                                    </p:anim>
                                  </p:childTnLst>
                                </p:cTn>
                              </p:par>
                              <p:par>
                                <p:cTn id="247" presetID="47" presetClass="entr" presetSubtype="0" fill="hold" grpId="0" nodeType="withEffect">
                                  <p:stCondLst>
                                    <p:cond delay="0"/>
                                  </p:stCondLst>
                                  <p:childTnLst>
                                    <p:set>
                                      <p:cBhvr>
                                        <p:cTn id="248" dur="1" fill="hold">
                                          <p:stCondLst>
                                            <p:cond delay="0"/>
                                          </p:stCondLst>
                                        </p:cTn>
                                        <p:tgtEl>
                                          <p:spTgt spid="63"/>
                                        </p:tgtEl>
                                        <p:attrNameLst>
                                          <p:attrName>style.visibility</p:attrName>
                                        </p:attrNameLst>
                                      </p:cBhvr>
                                      <p:to>
                                        <p:strVal val="visible"/>
                                      </p:to>
                                    </p:set>
                                    <p:animEffect transition="in" filter="fade">
                                      <p:cBhvr>
                                        <p:cTn id="249" dur="500"/>
                                        <p:tgtEl>
                                          <p:spTgt spid="63"/>
                                        </p:tgtEl>
                                      </p:cBhvr>
                                    </p:animEffect>
                                    <p:anim calcmode="lin" valueType="num">
                                      <p:cBhvr>
                                        <p:cTn id="250" dur="500" fill="hold"/>
                                        <p:tgtEl>
                                          <p:spTgt spid="63"/>
                                        </p:tgtEl>
                                        <p:attrNameLst>
                                          <p:attrName>ppt_x</p:attrName>
                                        </p:attrNameLst>
                                      </p:cBhvr>
                                      <p:tavLst>
                                        <p:tav tm="0">
                                          <p:val>
                                            <p:strVal val="#ppt_x"/>
                                          </p:val>
                                        </p:tav>
                                        <p:tav tm="100000">
                                          <p:val>
                                            <p:strVal val="#ppt_x"/>
                                          </p:val>
                                        </p:tav>
                                      </p:tavLst>
                                    </p:anim>
                                    <p:anim calcmode="lin" valueType="num">
                                      <p:cBhvr>
                                        <p:cTn id="251" dur="500" fill="hold"/>
                                        <p:tgtEl>
                                          <p:spTgt spid="63"/>
                                        </p:tgtEl>
                                        <p:attrNameLst>
                                          <p:attrName>ppt_y</p:attrName>
                                        </p:attrNameLst>
                                      </p:cBhvr>
                                      <p:tavLst>
                                        <p:tav tm="0">
                                          <p:val>
                                            <p:strVal val="#ppt_y-.1"/>
                                          </p:val>
                                        </p:tav>
                                        <p:tav tm="100000">
                                          <p:val>
                                            <p:strVal val="#ppt_y"/>
                                          </p:val>
                                        </p:tav>
                                      </p:tavLst>
                                    </p:anim>
                                  </p:childTnLst>
                                </p:cTn>
                              </p:par>
                              <p:par>
                                <p:cTn id="252" presetID="47" presetClass="entr" presetSubtype="0" fill="hold" grpId="0" nodeType="with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fade">
                                      <p:cBhvr>
                                        <p:cTn id="254" dur="500"/>
                                        <p:tgtEl>
                                          <p:spTgt spid="64"/>
                                        </p:tgtEl>
                                      </p:cBhvr>
                                    </p:animEffect>
                                    <p:anim calcmode="lin" valueType="num">
                                      <p:cBhvr>
                                        <p:cTn id="255" dur="500" fill="hold"/>
                                        <p:tgtEl>
                                          <p:spTgt spid="64"/>
                                        </p:tgtEl>
                                        <p:attrNameLst>
                                          <p:attrName>ppt_x</p:attrName>
                                        </p:attrNameLst>
                                      </p:cBhvr>
                                      <p:tavLst>
                                        <p:tav tm="0">
                                          <p:val>
                                            <p:strVal val="#ppt_x"/>
                                          </p:val>
                                        </p:tav>
                                        <p:tav tm="100000">
                                          <p:val>
                                            <p:strVal val="#ppt_x"/>
                                          </p:val>
                                        </p:tav>
                                      </p:tavLst>
                                    </p:anim>
                                    <p:anim calcmode="lin" valueType="num">
                                      <p:cBhvr>
                                        <p:cTn id="256"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42" presetClass="entr" presetSubtype="0" fill="hold" grpId="0" nodeType="clickEffect">
                                  <p:stCondLst>
                                    <p:cond delay="0"/>
                                  </p:stCondLst>
                                  <p:childTnLst>
                                    <p:set>
                                      <p:cBhvr>
                                        <p:cTn id="260" dur="1" fill="hold">
                                          <p:stCondLst>
                                            <p:cond delay="0"/>
                                          </p:stCondLst>
                                        </p:cTn>
                                        <p:tgtEl>
                                          <p:spTgt spid="70"/>
                                        </p:tgtEl>
                                        <p:attrNameLst>
                                          <p:attrName>style.visibility</p:attrName>
                                        </p:attrNameLst>
                                      </p:cBhvr>
                                      <p:to>
                                        <p:strVal val="visible"/>
                                      </p:to>
                                    </p:set>
                                    <p:animEffect transition="in" filter="fade">
                                      <p:cBhvr>
                                        <p:cTn id="261" dur="500"/>
                                        <p:tgtEl>
                                          <p:spTgt spid="70"/>
                                        </p:tgtEl>
                                      </p:cBhvr>
                                    </p:animEffect>
                                    <p:anim calcmode="lin" valueType="num">
                                      <p:cBhvr>
                                        <p:cTn id="262" dur="500" fill="hold"/>
                                        <p:tgtEl>
                                          <p:spTgt spid="70"/>
                                        </p:tgtEl>
                                        <p:attrNameLst>
                                          <p:attrName>ppt_x</p:attrName>
                                        </p:attrNameLst>
                                      </p:cBhvr>
                                      <p:tavLst>
                                        <p:tav tm="0">
                                          <p:val>
                                            <p:strVal val="#ppt_x"/>
                                          </p:val>
                                        </p:tav>
                                        <p:tav tm="100000">
                                          <p:val>
                                            <p:strVal val="#ppt_x"/>
                                          </p:val>
                                        </p:tav>
                                      </p:tavLst>
                                    </p:anim>
                                    <p:anim calcmode="lin" valueType="num">
                                      <p:cBhvr>
                                        <p:cTn id="263" dur="5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49" grpId="0"/>
      <p:bldP spid="50" grpId="0" animBg="1"/>
      <p:bldP spid="51" grpId="0"/>
      <p:bldP spid="53" grpId="0"/>
      <p:bldP spid="55" grpId="0"/>
      <p:bldP spid="57" grpId="0"/>
      <p:bldP spid="59" grpId="0"/>
      <p:bldP spid="61" grpId="0"/>
      <p:bldP spid="63" grpId="0"/>
      <p:bldP spid="64" grpId="0" animBg="1"/>
      <p:bldP spid="66" grpId="0"/>
      <p:bldP spid="68" grpId="0"/>
      <p:bldP spid="69" grpId="0" animBg="1"/>
      <p:bldP spid="70" grpId="0" animBg="1"/>
      <p:bldP spid="71" grpId="0" animBg="1"/>
      <p:bldP spid="72" grpId="0" animBg="1"/>
      <p:bldP spid="73" grpId="0" animBg="1"/>
      <p:bldP spid="75" grpId="0"/>
      <p:bldP spid="77" grpId="0"/>
      <p:bldP spid="79" grpId="0"/>
      <p:bldP spid="80" grpId="0" animBg="1"/>
      <p:bldP spid="82" grpId="0"/>
      <p:bldP spid="84" grpId="0"/>
      <p:bldP spid="86" grpId="0"/>
      <p:bldP spid="88" grpId="0"/>
      <p:bldP spid="90" grpId="0"/>
      <p:bldP spid="92" grpId="0"/>
      <p:bldP spid="94" grpId="0" animBg="1"/>
      <p:bldP spid="1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730E7-2ED6-4ED5-9BAD-E4C7CBB19AF6}"/>
              </a:ext>
            </a:extLst>
          </p:cNvPr>
          <p:cNvSpPr>
            <a:spLocks noGrp="1"/>
          </p:cNvSpPr>
          <p:nvPr>
            <p:ph type="title"/>
          </p:nvPr>
        </p:nvSpPr>
        <p:spPr>
          <a:xfrm>
            <a:off x="449368" y="138927"/>
            <a:ext cx="6029130" cy="694207"/>
          </a:xfrm>
        </p:spPr>
        <p:txBody>
          <a:bodyPr/>
          <a:lstStyle/>
          <a:p>
            <a:r>
              <a:rPr lang="en-US" dirty="0">
                <a:solidFill>
                  <a:schemeClr val="bg1"/>
                </a:solidFill>
              </a:rPr>
              <a:t>Jenkins NS</a:t>
            </a:r>
          </a:p>
        </p:txBody>
      </p:sp>
      <p:sp>
        <p:nvSpPr>
          <p:cNvPr id="7" name="Text Placeholder 6">
            <a:extLst>
              <a:ext uri="{FF2B5EF4-FFF2-40B4-BE49-F238E27FC236}">
                <a16:creationId xmlns:a16="http://schemas.microsoft.com/office/drawing/2014/main" id="{647C95DD-C1BC-480D-BE63-174CA24A767E}"/>
              </a:ext>
            </a:extLst>
          </p:cNvPr>
          <p:cNvSpPr>
            <a:spLocks noGrp="1"/>
          </p:cNvSpPr>
          <p:nvPr>
            <p:ph type="body" sz="quarter" idx="16"/>
          </p:nvPr>
        </p:nvSpPr>
        <p:spPr>
          <a:xfrm>
            <a:off x="449367" y="1067586"/>
            <a:ext cx="7338496" cy="332399"/>
          </a:xfrm>
        </p:spPr>
        <p:txBody>
          <a:bodyPr/>
          <a:lstStyle/>
          <a:p>
            <a:r>
              <a:rPr lang="en-US" sz="2400" dirty="0">
                <a:solidFill>
                  <a:schemeClr val="tx1">
                    <a:lumMod val="85000"/>
                    <a:lumOff val="15000"/>
                  </a:schemeClr>
                </a:solidFill>
              </a:rPr>
              <a:t>Modern Workplace Solution Architect | Consultant </a:t>
            </a:r>
          </a:p>
        </p:txBody>
      </p:sp>
      <p:pic>
        <p:nvPicPr>
          <p:cNvPr id="13" name="Picture Placeholder 12" descr="A person in a blue shirt&#10;&#10;Description automatically generated with medium confidence">
            <a:extLst>
              <a:ext uri="{FF2B5EF4-FFF2-40B4-BE49-F238E27FC236}">
                <a16:creationId xmlns:a16="http://schemas.microsoft.com/office/drawing/2014/main" id="{6C069756-F83D-BD20-9AA2-E619D04EC97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9325332" y="530261"/>
            <a:ext cx="2139315" cy="2139315"/>
          </a:xfrm>
        </p:spPr>
      </p:pic>
      <p:pic>
        <p:nvPicPr>
          <p:cNvPr id="22" name="Picture 21" descr="A close up of a sign&#10;&#10;Description automatically generated">
            <a:extLst>
              <a:ext uri="{FF2B5EF4-FFF2-40B4-BE49-F238E27FC236}">
                <a16:creationId xmlns:a16="http://schemas.microsoft.com/office/drawing/2014/main" id="{6AC8544B-45DF-A5F3-BBFD-2855810FA51C}"/>
              </a:ext>
            </a:extLst>
          </p:cNvPr>
          <p:cNvPicPr>
            <a:picLocks noChangeAspect="1"/>
          </p:cNvPicPr>
          <p:nvPr/>
        </p:nvPicPr>
        <p:blipFill>
          <a:blip r:embed="rId4"/>
          <a:stretch>
            <a:fillRect/>
          </a:stretch>
        </p:blipFill>
        <p:spPr>
          <a:xfrm>
            <a:off x="526867" y="2014028"/>
            <a:ext cx="1638923" cy="667915"/>
          </a:xfrm>
          <a:prstGeom prst="rect">
            <a:avLst/>
          </a:prstGeom>
        </p:spPr>
      </p:pic>
      <p:pic>
        <p:nvPicPr>
          <p:cNvPr id="23" name="Picture 22" descr="A close up of a sign&#10;&#10;Description automatically generated">
            <a:extLst>
              <a:ext uri="{FF2B5EF4-FFF2-40B4-BE49-F238E27FC236}">
                <a16:creationId xmlns:a16="http://schemas.microsoft.com/office/drawing/2014/main" id="{B3A8E0FB-0190-4ABD-8FD9-E2538AE800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8973" y="1970413"/>
            <a:ext cx="914400" cy="914400"/>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74618279-0151-FA92-C1B9-60BFEFE3EB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255" y="5221396"/>
            <a:ext cx="685715" cy="685715"/>
          </a:xfrm>
          <a:prstGeom prst="rect">
            <a:avLst/>
          </a:prstGeom>
        </p:spPr>
      </p:pic>
      <p:pic>
        <p:nvPicPr>
          <p:cNvPr id="25" name="Picture 24" descr="A picture containing text, case&#10;&#10;Description automatically generated">
            <a:extLst>
              <a:ext uri="{FF2B5EF4-FFF2-40B4-BE49-F238E27FC236}">
                <a16:creationId xmlns:a16="http://schemas.microsoft.com/office/drawing/2014/main" id="{A0C0D236-0332-BAE2-9BCE-589BB92BBF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132" y="5221396"/>
            <a:ext cx="685715" cy="685715"/>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0282D8E2-E4D6-746F-F717-E468E5728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009" y="5221396"/>
            <a:ext cx="685715" cy="685715"/>
          </a:xfrm>
          <a:prstGeom prst="rect">
            <a:avLst/>
          </a:prstGeom>
        </p:spPr>
      </p:pic>
      <p:pic>
        <p:nvPicPr>
          <p:cNvPr id="27" name="Picture 26">
            <a:extLst>
              <a:ext uri="{FF2B5EF4-FFF2-40B4-BE49-F238E27FC236}">
                <a16:creationId xmlns:a16="http://schemas.microsoft.com/office/drawing/2014/main" id="{ABC086E1-A044-FF0D-6209-AC2808089D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2885" y="5221396"/>
            <a:ext cx="685715" cy="685715"/>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D67BFD5F-5A87-F4E1-5A4C-09DC74B87C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3912" y="3973187"/>
            <a:ext cx="914400" cy="914400"/>
          </a:xfrm>
          <a:prstGeom prst="rect">
            <a:avLst/>
          </a:prstGeom>
        </p:spPr>
      </p:pic>
      <p:pic>
        <p:nvPicPr>
          <p:cNvPr id="29" name="Picture 28" descr="Graphical user interface, application&#10;&#10;Description automatically generated">
            <a:extLst>
              <a:ext uri="{FF2B5EF4-FFF2-40B4-BE49-F238E27FC236}">
                <a16:creationId xmlns:a16="http://schemas.microsoft.com/office/drawing/2014/main" id="{B200F718-5487-54FA-BB4F-E42F418E4E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4741" y="3952035"/>
            <a:ext cx="914400" cy="914400"/>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E8DC3625-167D-9C8F-6979-00793500D1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3667" y="3973187"/>
            <a:ext cx="914400" cy="914400"/>
          </a:xfrm>
          <a:prstGeom prst="rect">
            <a:avLst/>
          </a:prstGeom>
        </p:spPr>
      </p:pic>
      <p:sp>
        <p:nvSpPr>
          <p:cNvPr id="31" name="Text Placeholder 7">
            <a:extLst>
              <a:ext uri="{FF2B5EF4-FFF2-40B4-BE49-F238E27FC236}">
                <a16:creationId xmlns:a16="http://schemas.microsoft.com/office/drawing/2014/main" id="{5A9D2F37-075C-4871-1CA1-CEA5C29DB241}"/>
              </a:ext>
            </a:extLst>
          </p:cNvPr>
          <p:cNvSpPr txBox="1">
            <a:spLocks/>
          </p:cNvSpPr>
          <p:nvPr/>
        </p:nvSpPr>
        <p:spPr>
          <a:xfrm>
            <a:off x="4963435" y="1927687"/>
            <a:ext cx="4419600" cy="4434340"/>
          </a:xfrm>
          <a:prstGeom prst="rect">
            <a:avLst/>
          </a:prstGeom>
          <a:solidFill>
            <a:sysClr val="window" lastClr="FFFFFF">
              <a:alpha val="0"/>
            </a:sysClr>
          </a:solidFill>
        </p:spPr>
        <p:txBody>
          <a:bodyPr anchor="ctr" anchorCtr="0"/>
          <a:lstStyle>
            <a:lvl1pPr marL="285750" marR="0" indent="-285750" algn="l" defTabSz="685955"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sz="1600" b="0" kern="1200" spc="-53" baseline="0">
                <a:solidFill>
                  <a:schemeClr val="tx1"/>
                </a:solidFill>
                <a:latin typeface="Segoe UI Semibold" panose="020B0702040204020203" pitchFamily="34" charset="0"/>
                <a:ea typeface="+mn-ea"/>
                <a:cs typeface="Segoe UI Semibold" panose="020B07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37" indent="-285737" defTabSz="685922">
              <a:defRPr/>
            </a:pPr>
            <a:r>
              <a:rPr lang="en-US" sz="1300" dirty="0">
                <a:solidFill>
                  <a:srgbClr val="DBEFF9">
                    <a:lumMod val="25000"/>
                  </a:srgbClr>
                </a:solidFill>
                <a:sym typeface="Arial"/>
              </a:rPr>
              <a:t>Chennai, India</a:t>
            </a:r>
          </a:p>
          <a:p>
            <a:pPr marL="285737" indent="-285737" defTabSz="685922">
              <a:defRPr/>
            </a:pPr>
            <a:r>
              <a:rPr lang="en-US" sz="1300" dirty="0">
                <a:solidFill>
                  <a:srgbClr val="DBEFF9">
                    <a:lumMod val="25000"/>
                  </a:srgbClr>
                </a:solidFill>
                <a:sym typeface="Arial"/>
              </a:rPr>
              <a:t>MVP | MCT | International Speaker | Author | Trainer</a:t>
            </a:r>
          </a:p>
          <a:p>
            <a:pPr marL="285737" indent="-285737" defTabSz="685922">
              <a:defRPr/>
            </a:pPr>
            <a:r>
              <a:rPr lang="en-US" sz="1300" dirty="0">
                <a:solidFill>
                  <a:srgbClr val="DBEFF9">
                    <a:lumMod val="25000"/>
                  </a:srgbClr>
                </a:solidFill>
                <a:sym typeface="Arial"/>
              </a:rPr>
              <a:t>Microsoft Teams, Power Platform and SPFx Specialist</a:t>
            </a:r>
          </a:p>
          <a:p>
            <a:pPr marL="285737" indent="-285737" defTabSz="685922">
              <a:defRPr/>
            </a:pPr>
            <a:r>
              <a:rPr lang="pt-BR" sz="1300" dirty="0">
                <a:solidFill>
                  <a:srgbClr val="DBEFF9">
                    <a:lumMod val="25000"/>
                  </a:srgbClr>
                </a:solidFill>
                <a:sym typeface="Arial"/>
              </a:rPr>
              <a:t>M365 Bangalore Organizer </a:t>
            </a:r>
          </a:p>
          <a:p>
            <a:pPr marL="285737" indent="-285737" defTabSz="685922">
              <a:defRPr/>
            </a:pPr>
            <a:r>
              <a:rPr lang="pt-BR" sz="1300" dirty="0">
                <a:solidFill>
                  <a:srgbClr val="DBEFF9">
                    <a:lumMod val="25000"/>
                  </a:srgbClr>
                </a:solidFill>
                <a:sym typeface="Arial"/>
              </a:rPr>
              <a:t>aMS Ambassador</a:t>
            </a:r>
          </a:p>
          <a:p>
            <a:pPr marL="285737" indent="-285737" defTabSz="685922">
              <a:defRPr/>
            </a:pPr>
            <a:r>
              <a:rPr lang="en-US" sz="1300" dirty="0">
                <a:solidFill>
                  <a:srgbClr val="DBEFF9">
                    <a:lumMod val="25000"/>
                  </a:srgbClr>
                </a:solidFill>
                <a:sym typeface="Arial"/>
              </a:rPr>
              <a:t>SharePoint-er Since 2005!</a:t>
            </a:r>
          </a:p>
          <a:p>
            <a:pPr marL="285737" indent="-285737" defTabSz="685922">
              <a:defRPr/>
            </a:pPr>
            <a:r>
              <a:rPr lang="en-US" sz="1300" dirty="0">
                <a:solidFill>
                  <a:srgbClr val="DBEFF9">
                    <a:lumMod val="25000"/>
                  </a:srgbClr>
                </a:solidFill>
                <a:sym typeface="Arial"/>
              </a:rPr>
              <a:t>@jenkinsns</a:t>
            </a:r>
          </a:p>
          <a:p>
            <a:pPr marL="285737" indent="-285737" defTabSz="685922">
              <a:defRPr/>
            </a:pPr>
            <a:r>
              <a:rPr lang="en-US" sz="1300" dirty="0">
                <a:solidFill>
                  <a:srgbClr val="DBEFF9">
                    <a:lumMod val="25000"/>
                  </a:srgbClr>
                </a:solidFill>
                <a:sym typeface="Arial"/>
                <a:hlinkClick r:id="rId13"/>
              </a:rPr>
              <a:t>https://www.linkedin.com/in/jenkinsns/</a:t>
            </a:r>
            <a:r>
              <a:rPr lang="en-US" sz="1300" dirty="0">
                <a:solidFill>
                  <a:srgbClr val="DBEFF9">
                    <a:lumMod val="25000"/>
                  </a:srgbClr>
                </a:solidFill>
                <a:sym typeface="Arial"/>
              </a:rPr>
              <a:t> </a:t>
            </a:r>
          </a:p>
          <a:p>
            <a:pPr marL="285737" indent="-285737" defTabSz="685922">
              <a:defRPr/>
            </a:pPr>
            <a:r>
              <a:rPr lang="en-GB" sz="1300" dirty="0">
                <a:solidFill>
                  <a:srgbClr val="DBEFF9">
                    <a:lumMod val="25000"/>
                  </a:srgbClr>
                </a:solidFill>
                <a:sym typeface="Arial"/>
                <a:hlinkClick r:id="rId14"/>
              </a:rPr>
              <a:t>http://www.jenkinsblogs.com</a:t>
            </a:r>
            <a:r>
              <a:rPr lang="en-GB" sz="1300" dirty="0">
                <a:solidFill>
                  <a:srgbClr val="DBEFF9">
                    <a:lumMod val="25000"/>
                  </a:srgbClr>
                </a:solidFill>
                <a:sym typeface="Arial"/>
              </a:rPr>
              <a:t>   </a:t>
            </a:r>
          </a:p>
          <a:p>
            <a:pPr marL="285737" indent="-285737" defTabSz="685922">
              <a:defRPr/>
            </a:pPr>
            <a:r>
              <a:rPr lang="en-GB" sz="1300" dirty="0">
                <a:solidFill>
                  <a:srgbClr val="DBEFF9">
                    <a:lumMod val="25000"/>
                  </a:srgbClr>
                </a:solidFill>
                <a:sym typeface="Arial"/>
                <a:hlinkClick r:id="rId15"/>
              </a:rPr>
              <a:t>https://www.youtube.com/user/jenkinsnss</a:t>
            </a:r>
            <a:r>
              <a:rPr lang="en-GB" sz="1300" dirty="0">
                <a:solidFill>
                  <a:srgbClr val="DBEFF9">
                    <a:lumMod val="25000"/>
                  </a:srgbClr>
                </a:solidFill>
                <a:sym typeface="Arial"/>
              </a:rPr>
              <a:t> </a:t>
            </a:r>
            <a:endParaRPr lang="en-US" sz="1300" dirty="0">
              <a:solidFill>
                <a:srgbClr val="DBEFF9">
                  <a:lumMod val="25000"/>
                </a:srgbClr>
              </a:solidFill>
              <a:sym typeface="Arial"/>
            </a:endParaRPr>
          </a:p>
        </p:txBody>
      </p:sp>
      <p:pic>
        <p:nvPicPr>
          <p:cNvPr id="32" name="Picture 31" descr="A picture containing text&#10;&#10;Description automatically generated">
            <a:extLst>
              <a:ext uri="{FF2B5EF4-FFF2-40B4-BE49-F238E27FC236}">
                <a16:creationId xmlns:a16="http://schemas.microsoft.com/office/drawing/2014/main" id="{A72A149A-4AD2-9735-365A-C8DC862AE677}"/>
              </a:ext>
            </a:extLst>
          </p:cNvPr>
          <p:cNvPicPr>
            <a:picLocks noChangeAspect="1"/>
          </p:cNvPicPr>
          <p:nvPr/>
        </p:nvPicPr>
        <p:blipFill>
          <a:blip r:embed="rId16"/>
          <a:stretch>
            <a:fillRect/>
          </a:stretch>
        </p:blipFill>
        <p:spPr>
          <a:xfrm>
            <a:off x="9450888" y="3035783"/>
            <a:ext cx="2139315" cy="2983527"/>
          </a:xfrm>
          <a:prstGeom prst="rect">
            <a:avLst/>
          </a:prstGeom>
        </p:spPr>
      </p:pic>
      <p:pic>
        <p:nvPicPr>
          <p:cNvPr id="33" name="Picture 32">
            <a:extLst>
              <a:ext uri="{FF2B5EF4-FFF2-40B4-BE49-F238E27FC236}">
                <a16:creationId xmlns:a16="http://schemas.microsoft.com/office/drawing/2014/main" id="{960B132F-0543-F494-E945-88EC42C1671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74506" y="2285354"/>
            <a:ext cx="1733551" cy="266700"/>
          </a:xfrm>
          <a:prstGeom prst="rect">
            <a:avLst/>
          </a:prstGeom>
        </p:spPr>
      </p:pic>
    </p:spTree>
    <p:extLst>
      <p:ext uri="{BB962C8B-B14F-4D97-AF65-F5344CB8AC3E}">
        <p14:creationId xmlns:p14="http://schemas.microsoft.com/office/powerpoint/2010/main" val="101198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5168-2CDA-4E82-B98A-61DD75F33F2E}"/>
              </a:ext>
            </a:extLst>
          </p:cNvPr>
          <p:cNvSpPr>
            <a:spLocks noGrp="1"/>
          </p:cNvSpPr>
          <p:nvPr>
            <p:ph type="title"/>
          </p:nvPr>
        </p:nvSpPr>
        <p:spPr/>
        <p:txBody>
          <a:bodyPr/>
          <a:lstStyle/>
          <a:p>
            <a:r>
              <a:rPr lang="en-US" sz="3200" b="1" dirty="0"/>
              <a:t>Powerful alone. Better together</a:t>
            </a:r>
            <a:endParaRPr lang="en-US" sz="3200" dirty="0"/>
          </a:p>
        </p:txBody>
      </p:sp>
      <p:sp>
        <p:nvSpPr>
          <p:cNvPr id="23" name="Text Placeholder 22">
            <a:extLst>
              <a:ext uri="{FF2B5EF4-FFF2-40B4-BE49-F238E27FC236}">
                <a16:creationId xmlns:a16="http://schemas.microsoft.com/office/drawing/2014/main" id="{E245FE99-F3BE-4741-A1A4-062DF47B2BAD}"/>
              </a:ext>
            </a:extLst>
          </p:cNvPr>
          <p:cNvSpPr>
            <a:spLocks noGrp="1"/>
          </p:cNvSpPr>
          <p:nvPr>
            <p:ph type="body" sz="quarter" idx="11"/>
          </p:nvPr>
        </p:nvSpPr>
        <p:spPr>
          <a:xfrm>
            <a:off x="432090" y="1456896"/>
            <a:ext cx="8577009" cy="886127"/>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Build faster with Microsoft </a:t>
            </a:r>
            <a:r>
              <a:rPr lang="en-US" sz="1400" spc="0" dirty="0" err="1">
                <a:solidFill>
                  <a:schemeClr val="tx1"/>
                </a:solidFill>
                <a:latin typeface="+mj-lt"/>
              </a:rPr>
              <a:t>Dataverse</a:t>
            </a:r>
            <a:r>
              <a:rPr lang="en-US" sz="1400" spc="0" dirty="0">
                <a:solidFill>
                  <a:schemeClr val="tx1"/>
                </a:solidFill>
                <a:latin typeface="+mj-lt"/>
              </a:rPr>
              <a:t>: </a:t>
            </a:r>
            <a:r>
              <a:rPr lang="en-US" sz="1400" spc="0" dirty="0">
                <a:solidFill>
                  <a:schemeClr val="tx1"/>
                </a:solidFill>
              </a:rPr>
              <a:t>Make it easier to bring your data together and quickly create powerful apps using Microsoft </a:t>
            </a:r>
            <a:r>
              <a:rPr lang="en-US" sz="1400" spc="0" dirty="0" err="1">
                <a:solidFill>
                  <a:schemeClr val="tx1"/>
                </a:solidFill>
              </a:rPr>
              <a:t>Dataverse</a:t>
            </a:r>
            <a:r>
              <a:rPr lang="en-US" sz="1400" spc="0" dirty="0">
                <a:solidFill>
                  <a:schemeClr val="tx1"/>
                </a:solidFill>
              </a:rPr>
              <a:t>, a compliant and scalable data service and app platform that’s integrated into Power Apps</a:t>
            </a:r>
          </a:p>
        </p:txBody>
      </p:sp>
      <p:sp>
        <p:nvSpPr>
          <p:cNvPr id="24" name="Text Placeholder 23">
            <a:extLst>
              <a:ext uri="{FF2B5EF4-FFF2-40B4-BE49-F238E27FC236}">
                <a16:creationId xmlns:a16="http://schemas.microsoft.com/office/drawing/2014/main" id="{9AED571B-32F8-46A8-AF1A-D0E953ADAC7E}"/>
              </a:ext>
            </a:extLst>
          </p:cNvPr>
          <p:cNvSpPr>
            <a:spLocks noGrp="1"/>
          </p:cNvSpPr>
          <p:nvPr>
            <p:ph type="body" sz="quarter" idx="15"/>
          </p:nvPr>
        </p:nvSpPr>
        <p:spPr>
          <a:xfrm>
            <a:off x="432090" y="2442935"/>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Get a single source of truth across your organization: </a:t>
            </a:r>
            <a:r>
              <a:rPr lang="en-US" sz="1400" spc="0" dirty="0">
                <a:solidFill>
                  <a:schemeClr val="tx1"/>
                </a:solidFill>
              </a:rPr>
              <a:t>As Microsoft </a:t>
            </a:r>
            <a:r>
              <a:rPr lang="en-US" sz="1400" spc="0" dirty="0" err="1">
                <a:solidFill>
                  <a:schemeClr val="tx1"/>
                </a:solidFill>
              </a:rPr>
              <a:t>Dataverse</a:t>
            </a:r>
            <a:r>
              <a:rPr lang="en-US" sz="1400" spc="0" dirty="0">
                <a:solidFill>
                  <a:schemeClr val="tx1"/>
                </a:solidFill>
              </a:rPr>
              <a:t> standardizes your data through the common data model, it’s easier to build and run apps using the same data. And because Dynamics 365 applications are natively built on it, you can also build apps without needing additional data integration. All with the enterprise-grade security and manageability of Power Apps</a:t>
            </a:r>
          </a:p>
        </p:txBody>
      </p:sp>
      <p:sp>
        <p:nvSpPr>
          <p:cNvPr id="25" name="Text Placeholder 24">
            <a:extLst>
              <a:ext uri="{FF2B5EF4-FFF2-40B4-BE49-F238E27FC236}">
                <a16:creationId xmlns:a16="http://schemas.microsoft.com/office/drawing/2014/main" id="{54568DF0-92CE-4C29-B064-6F36BBB076BF}"/>
              </a:ext>
            </a:extLst>
          </p:cNvPr>
          <p:cNvSpPr>
            <a:spLocks noGrp="1"/>
          </p:cNvSpPr>
          <p:nvPr>
            <p:ph type="body" sz="quarter" idx="17"/>
          </p:nvPr>
        </p:nvSpPr>
        <p:spPr>
          <a:xfrm>
            <a:off x="432090" y="3573916"/>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Automate your apps with a business process engine: </a:t>
            </a:r>
            <a:r>
              <a:rPr lang="en-US" sz="1400" spc="0" dirty="0">
                <a:solidFill>
                  <a:schemeClr val="tx1"/>
                </a:solidFill>
              </a:rPr>
              <a:t>Guide people through business processes, start workflows automatically, and provide rules for your data validation using business process flows. Make your apps smarter with visually defined server-side logic that can set default values or provide validation logic</a:t>
            </a:r>
          </a:p>
        </p:txBody>
      </p:sp>
      <p:sp>
        <p:nvSpPr>
          <p:cNvPr id="26" name="Text Placeholder 25">
            <a:extLst>
              <a:ext uri="{FF2B5EF4-FFF2-40B4-BE49-F238E27FC236}">
                <a16:creationId xmlns:a16="http://schemas.microsoft.com/office/drawing/2014/main" id="{30AF110A-3521-4A47-8FCC-309EB0A60EC6}"/>
              </a:ext>
            </a:extLst>
          </p:cNvPr>
          <p:cNvSpPr>
            <a:spLocks noGrp="1"/>
          </p:cNvSpPr>
          <p:nvPr>
            <p:ph type="body" sz="quarter" idx="19"/>
          </p:nvPr>
        </p:nvSpPr>
        <p:spPr>
          <a:xfrm>
            <a:off x="432090" y="4704897"/>
            <a:ext cx="8577009" cy="849236"/>
          </a:xfrm>
          <a:solidFill>
            <a:schemeClr val="bg1">
              <a:lumMod val="95000"/>
            </a:schemeClr>
          </a:solidFill>
        </p:spPr>
        <p:txBody>
          <a:bodyPr lIns="137160" tIns="91440" rIns="137160" bIns="91440"/>
          <a:lstStyle/>
          <a:p>
            <a:pPr>
              <a:lnSpc>
                <a:spcPct val="100000"/>
              </a:lnSpc>
            </a:pPr>
            <a:r>
              <a:rPr lang="en-US" sz="1400" dirty="0">
                <a:latin typeface="+mj-lt"/>
              </a:rPr>
              <a:t>Built on the foundation of the common data model: </a:t>
            </a:r>
            <a:r>
              <a:rPr lang="en-US" sz="1400" dirty="0"/>
              <a:t>By defining a set of over 200 standard business tables, the common data model makes it easier for both you and third-parties to build apps. Tailor the model to your specific business needs by extending with custom tables and columns</a:t>
            </a:r>
          </a:p>
        </p:txBody>
      </p:sp>
      <p:sp>
        <p:nvSpPr>
          <p:cNvPr id="28" name="Rectangle 27">
            <a:extLst>
              <a:ext uri="{FF2B5EF4-FFF2-40B4-BE49-F238E27FC236}">
                <a16:creationId xmlns:a16="http://schemas.microsoft.com/office/drawing/2014/main" id="{6E6FD524-822B-47FA-8592-EF48A53FD6D5}"/>
              </a:ext>
              <a:ext uri="{C183D7F6-B498-43B3-948B-1728B52AA6E4}">
                <adec:decorative xmlns:adec="http://schemas.microsoft.com/office/drawing/2017/decorative" val="1"/>
              </a:ext>
            </a:extLst>
          </p:cNvPr>
          <p:cNvSpPr/>
          <p:nvPr/>
        </p:nvSpPr>
        <p:spPr bwMode="auto">
          <a:xfrm>
            <a:off x="9166577" y="1457325"/>
            <a:ext cx="2606323" cy="4096808"/>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AE44C5E0-9B19-42C6-8D7B-672475607A06}"/>
              </a:ext>
              <a:ext uri="{C183D7F6-B498-43B3-948B-1728B52AA6E4}">
                <adec:decorative xmlns:adec="http://schemas.microsoft.com/office/drawing/2017/decorative" val="1"/>
              </a:ext>
            </a:extLst>
          </p:cNvPr>
          <p:cNvPicPr>
            <a:picLocks noChangeAspect="1"/>
          </p:cNvPicPr>
          <p:nvPr/>
        </p:nvPicPr>
        <p:blipFill rotWithShape="1">
          <a:blip r:embed="rId3"/>
          <a:srcRect l="28052" r="49429"/>
          <a:stretch/>
        </p:blipFill>
        <p:spPr>
          <a:xfrm>
            <a:off x="9331205" y="1606826"/>
            <a:ext cx="2284217" cy="3793850"/>
          </a:xfrm>
          <a:prstGeom prst="rect">
            <a:avLst/>
          </a:prstGeom>
        </p:spPr>
      </p:pic>
    </p:spTree>
    <p:extLst>
      <p:ext uri="{BB962C8B-B14F-4D97-AF65-F5344CB8AC3E}">
        <p14:creationId xmlns:p14="http://schemas.microsoft.com/office/powerpoint/2010/main" val="40790682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C74F23-4B1E-4384-9D2D-F95807F7420F}"/>
              </a:ext>
            </a:extLst>
          </p:cNvPr>
          <p:cNvSpPr>
            <a:spLocks noGrp="1"/>
          </p:cNvSpPr>
          <p:nvPr>
            <p:ph type="title"/>
          </p:nvPr>
        </p:nvSpPr>
        <p:spPr/>
        <p:txBody>
          <a:bodyPr/>
          <a:lstStyle/>
          <a:p>
            <a:r>
              <a:rPr lang="en-US" dirty="0"/>
              <a:t>Summary</a:t>
            </a:r>
          </a:p>
        </p:txBody>
      </p:sp>
      <p:pic>
        <p:nvPicPr>
          <p:cNvPr id="3" name="Picture 2" descr="Icon of a box">
            <a:extLst>
              <a:ext uri="{FF2B5EF4-FFF2-40B4-BE49-F238E27FC236}">
                <a16:creationId xmlns:a16="http://schemas.microsoft.com/office/drawing/2014/main" id="{3D6FB6E9-42F4-4BC5-816C-69E07EA1294D}"/>
              </a:ext>
            </a:extLst>
          </p:cNvPr>
          <p:cNvPicPr>
            <a:picLocks noChangeAspect="1"/>
          </p:cNvPicPr>
          <p:nvPr/>
        </p:nvPicPr>
        <p:blipFill>
          <a:blip r:embed="rId3"/>
          <a:stretch>
            <a:fillRect/>
          </a:stretch>
        </p:blipFill>
        <p:spPr>
          <a:xfrm>
            <a:off x="433502" y="1189849"/>
            <a:ext cx="664464" cy="662940"/>
          </a:xfrm>
          <a:prstGeom prst="rect">
            <a:avLst/>
          </a:prstGeom>
        </p:spPr>
      </p:pic>
      <p:sp>
        <p:nvSpPr>
          <p:cNvPr id="25" name="Text Placeholder 24">
            <a:extLst>
              <a:ext uri="{FF2B5EF4-FFF2-40B4-BE49-F238E27FC236}">
                <a16:creationId xmlns:a16="http://schemas.microsoft.com/office/drawing/2014/main" id="{33AAFD07-DFFF-424C-AA79-A1B3DF14D42E}"/>
              </a:ext>
            </a:extLst>
          </p:cNvPr>
          <p:cNvSpPr>
            <a:spLocks noGrp="1"/>
          </p:cNvSpPr>
          <p:nvPr>
            <p:ph type="body" sz="quarter" idx="11"/>
          </p:nvPr>
        </p:nvSpPr>
        <p:spPr>
          <a:xfrm>
            <a:off x="1348660" y="1181557"/>
            <a:ext cx="10343856" cy="1369731"/>
          </a:xfrm>
        </p:spPr>
        <p:txBody>
          <a:bodyPr lIns="0" tIns="0" rIns="0" bIns="0" anchor="t" anchorCtr="0">
            <a:noAutofit/>
          </a:bodyPr>
          <a:lstStyle/>
          <a:p>
            <a:pPr marL="0" marR="0" lvl="0" indent="0" algn="l" defTabSz="914367" rtl="0" eaLnBrk="1" fontAlgn="auto" latinLnBrk="0" hangingPunct="1">
              <a:lnSpc>
                <a:spcPct val="8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Microsoft Power Platform </a:t>
            </a:r>
            <a:r>
              <a:rPr kumimoji="0" lang="en-US" sz="1600" b="0" i="0" u="none" strike="noStrike" kern="1200" cap="none" spc="0" normalizeH="0" baseline="0" noProof="0" dirty="0">
                <a:ln>
                  <a:noFill/>
                </a:ln>
                <a:solidFill>
                  <a:srgbClr val="191919"/>
                </a:solidFill>
                <a:effectLst/>
                <a:uLnTx/>
                <a:uFillTx/>
                <a:latin typeface="Segoe UI"/>
                <a:ea typeface="+mn-ea"/>
                <a:cs typeface="+mn-cs"/>
              </a:rPr>
              <a:t>offers a point-and-click approach which makes it easy for anyone familiar with Microsoft Office to create custom business solutions, data visualizations, and automated workflows </a:t>
            </a:r>
          </a:p>
          <a:p>
            <a:pPr marL="0" marR="0" lvl="0" indent="0" algn="l" defTabSz="914367" rtl="0" eaLnBrk="1" fontAlgn="auto" latinLnBrk="0" hangingPunct="1">
              <a:lnSpc>
                <a:spcPct val="80000"/>
              </a:lnSpc>
              <a:spcBef>
                <a:spcPts val="0"/>
              </a:spcBef>
              <a:spcAft>
                <a:spcPts val="1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It enables users to do three key actions on data that help them drive business:</a:t>
            </a: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 </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Gain insights from data (Analyze)</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Drive intelligent business processes via apps they build (Act)</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Automate business processes (Automate)</a:t>
            </a:r>
            <a:endParaRPr kumimoji="0" lang="en-US" sz="1600" b="0" i="0" u="none" strike="noStrike" kern="1200" cap="none" spc="0" normalizeH="0" baseline="0" noProof="0" dirty="0">
              <a:ln>
                <a:noFill/>
              </a:ln>
              <a:solidFill>
                <a:srgbClr val="191919"/>
              </a:solidFill>
              <a:effectLst/>
              <a:uLnTx/>
              <a:uFillTx/>
              <a:latin typeface="Segoe UI"/>
              <a:ea typeface="+mn-ea"/>
              <a:cs typeface="+mn-cs"/>
            </a:endParaRPr>
          </a:p>
        </p:txBody>
      </p:sp>
      <p:cxnSp>
        <p:nvCxnSpPr>
          <p:cNvPr id="70" name="Straight Connector 69">
            <a:extLst>
              <a:ext uri="{FF2B5EF4-FFF2-40B4-BE49-F238E27FC236}">
                <a16:creationId xmlns:a16="http://schemas.microsoft.com/office/drawing/2014/main" id="{3E077EF3-A89B-41F4-9AC8-BA5BA5FD682A}"/>
              </a:ext>
              <a:ext uri="{C183D7F6-B498-43B3-948B-1728B52AA6E4}">
                <adec:decorative xmlns:adec="http://schemas.microsoft.com/office/drawing/2017/decorative" val="1"/>
              </a:ext>
            </a:extLst>
          </p:cNvPr>
          <p:cNvCxnSpPr>
            <a:cxnSpLocks/>
          </p:cNvCxnSpPr>
          <p:nvPr/>
        </p:nvCxnSpPr>
        <p:spPr>
          <a:xfrm>
            <a:off x="1348660" y="2677444"/>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Logo of Power BI">
            <a:extLst>
              <a:ext uri="{FF2B5EF4-FFF2-40B4-BE49-F238E27FC236}">
                <a16:creationId xmlns:a16="http://schemas.microsoft.com/office/drawing/2014/main" id="{653E2607-5F5C-4360-A278-DA713E73AB7E}"/>
              </a:ext>
            </a:extLst>
          </p:cNvPr>
          <p:cNvPicPr>
            <a:picLocks noChangeAspect="1"/>
          </p:cNvPicPr>
          <p:nvPr/>
        </p:nvPicPr>
        <p:blipFill>
          <a:blip r:embed="rId4"/>
          <a:stretch>
            <a:fillRect/>
          </a:stretch>
        </p:blipFill>
        <p:spPr>
          <a:xfrm>
            <a:off x="433502" y="2704928"/>
            <a:ext cx="664464" cy="662940"/>
          </a:xfrm>
          <a:prstGeom prst="rect">
            <a:avLst/>
          </a:prstGeom>
        </p:spPr>
      </p:pic>
      <p:sp>
        <p:nvSpPr>
          <p:cNvPr id="7" name="TextBox 6">
            <a:extLst>
              <a:ext uri="{FF2B5EF4-FFF2-40B4-BE49-F238E27FC236}">
                <a16:creationId xmlns:a16="http://schemas.microsoft.com/office/drawing/2014/main" id="{DEAFCCBB-3A8A-45AA-8C85-4B1A3B51EDF8}"/>
              </a:ext>
            </a:extLst>
          </p:cNvPr>
          <p:cNvSpPr txBox="1">
            <a:spLocks/>
          </p:cNvSpPr>
          <p:nvPr/>
        </p:nvSpPr>
        <p:spPr>
          <a:xfrm>
            <a:off x="1348660" y="2834623"/>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BI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analyze and visualize data on a unified platform with data from internal and </a:t>
            </a:r>
            <a:br>
              <a:rPr kumimoji="0" lang="en-US" sz="1600" b="0" i="0" u="none" strike="noStrike" kern="1200" cap="none" spc="0" normalizeH="0" baseline="0" noProof="0">
                <a:ln>
                  <a:noFill/>
                </a:ln>
                <a:solidFill>
                  <a:srgbClr val="191919"/>
                </a:solidFill>
                <a:effectLst/>
                <a:uLnTx/>
                <a:uFillTx/>
                <a:latin typeface="Segoe UI"/>
                <a:ea typeface="+mn-ea"/>
                <a:cs typeface="+mn-cs"/>
              </a:rPr>
            </a:br>
            <a:r>
              <a:rPr kumimoji="0" lang="en-US" sz="1600" b="0" i="0" u="none" strike="noStrike" kern="1200" cap="none" spc="0" normalizeH="0" baseline="0" noProof="0">
                <a:ln>
                  <a:noFill/>
                </a:ln>
                <a:solidFill>
                  <a:srgbClr val="191919"/>
                </a:solidFill>
                <a:effectLst/>
                <a:uLnTx/>
                <a:uFillTx/>
                <a:latin typeface="Segoe UI"/>
                <a:ea typeface="+mn-ea"/>
                <a:cs typeface="+mn-cs"/>
              </a:rPr>
              <a:t>external sources</a:t>
            </a:r>
          </a:p>
        </p:txBody>
      </p:sp>
      <p:cxnSp>
        <p:nvCxnSpPr>
          <p:cNvPr id="72" name="Straight Connector 71">
            <a:extLst>
              <a:ext uri="{FF2B5EF4-FFF2-40B4-BE49-F238E27FC236}">
                <a16:creationId xmlns:a16="http://schemas.microsoft.com/office/drawing/2014/main" id="{5BB00830-7214-44E4-A21B-5308010D9544}"/>
              </a:ext>
              <a:ext uri="{C183D7F6-B498-43B3-948B-1728B52AA6E4}">
                <adec:decorative xmlns:adec="http://schemas.microsoft.com/office/drawing/2017/decorative" val="1"/>
              </a:ext>
            </a:extLst>
          </p:cNvPr>
          <p:cNvCxnSpPr>
            <a:cxnSpLocks/>
          </p:cNvCxnSpPr>
          <p:nvPr/>
        </p:nvCxnSpPr>
        <p:spPr>
          <a:xfrm>
            <a:off x="1348660" y="3450841"/>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Logo of Power Apps">
            <a:extLst>
              <a:ext uri="{FF2B5EF4-FFF2-40B4-BE49-F238E27FC236}">
                <a16:creationId xmlns:a16="http://schemas.microsoft.com/office/drawing/2014/main" id="{92F8ED9D-C845-46C6-85EF-F404C17867E8}"/>
              </a:ext>
            </a:extLst>
          </p:cNvPr>
          <p:cNvPicPr>
            <a:picLocks noChangeAspect="1"/>
          </p:cNvPicPr>
          <p:nvPr/>
        </p:nvPicPr>
        <p:blipFill>
          <a:blip r:embed="rId5"/>
          <a:stretch>
            <a:fillRect/>
          </a:stretch>
        </p:blipFill>
        <p:spPr>
          <a:xfrm>
            <a:off x="433502" y="3457956"/>
            <a:ext cx="664464" cy="662940"/>
          </a:xfrm>
          <a:prstGeom prst="rect">
            <a:avLst/>
          </a:prstGeom>
        </p:spPr>
      </p:pic>
      <p:sp>
        <p:nvSpPr>
          <p:cNvPr id="9" name="TextBox 8">
            <a:extLst>
              <a:ext uri="{FF2B5EF4-FFF2-40B4-BE49-F238E27FC236}">
                <a16:creationId xmlns:a16="http://schemas.microsoft.com/office/drawing/2014/main" id="{9971E45D-CEF9-46A5-B237-87B75A10194B}"/>
              </a:ext>
            </a:extLst>
          </p:cNvPr>
          <p:cNvSpPr txBox="1">
            <a:spLocks/>
          </p:cNvSpPr>
          <p:nvPr/>
        </p:nvSpPr>
        <p:spPr>
          <a:xfrm>
            <a:off x="1348660" y="3583135"/>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Apps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build and deploy customized apps that work across web and mobile, embedded or standalone, on any device</a:t>
            </a:r>
          </a:p>
        </p:txBody>
      </p:sp>
      <p:cxnSp>
        <p:nvCxnSpPr>
          <p:cNvPr id="73" name="Straight Connector 72">
            <a:extLst>
              <a:ext uri="{FF2B5EF4-FFF2-40B4-BE49-F238E27FC236}">
                <a16:creationId xmlns:a16="http://schemas.microsoft.com/office/drawing/2014/main" id="{510E93B4-92A7-4DB5-B2A8-3E1A042436E9}"/>
              </a:ext>
              <a:ext uri="{C183D7F6-B498-43B3-948B-1728B52AA6E4}">
                <adec:decorative xmlns:adec="http://schemas.microsoft.com/office/drawing/2017/decorative" val="1"/>
              </a:ext>
            </a:extLst>
          </p:cNvPr>
          <p:cNvCxnSpPr>
            <a:cxnSpLocks/>
          </p:cNvCxnSpPr>
          <p:nvPr/>
        </p:nvCxnSpPr>
        <p:spPr>
          <a:xfrm>
            <a:off x="1348660" y="4170856"/>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Logo of Power Automate ">
            <a:extLst>
              <a:ext uri="{FF2B5EF4-FFF2-40B4-BE49-F238E27FC236}">
                <a16:creationId xmlns:a16="http://schemas.microsoft.com/office/drawing/2014/main" id="{D02B6F98-5F50-4272-8964-89F61F7F2F98}"/>
              </a:ext>
            </a:extLst>
          </p:cNvPr>
          <p:cNvPicPr>
            <a:picLocks noChangeAspect="1"/>
          </p:cNvPicPr>
          <p:nvPr/>
        </p:nvPicPr>
        <p:blipFill>
          <a:blip r:embed="rId6"/>
          <a:stretch>
            <a:fillRect/>
          </a:stretch>
        </p:blipFill>
        <p:spPr>
          <a:xfrm>
            <a:off x="433502" y="4166257"/>
            <a:ext cx="664464" cy="662940"/>
          </a:xfrm>
          <a:prstGeom prst="rect">
            <a:avLst/>
          </a:prstGeom>
        </p:spPr>
      </p:pic>
      <p:sp>
        <p:nvSpPr>
          <p:cNvPr id="12" name="TextBox 11">
            <a:extLst>
              <a:ext uri="{FF2B5EF4-FFF2-40B4-BE49-F238E27FC236}">
                <a16:creationId xmlns:a16="http://schemas.microsoft.com/office/drawing/2014/main" id="{C7CCE443-CB79-4575-9BF0-0A74E64263A4}"/>
              </a:ext>
            </a:extLst>
          </p:cNvPr>
          <p:cNvSpPr txBox="1">
            <a:spLocks/>
          </p:cNvSpPr>
          <p:nvPr/>
        </p:nvSpPr>
        <p:spPr>
          <a:xfrm>
            <a:off x="1348660" y="4385194"/>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Automate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automation workflows, from simple to advanced scenarios</a:t>
            </a:r>
          </a:p>
        </p:txBody>
      </p:sp>
      <p:cxnSp>
        <p:nvCxnSpPr>
          <p:cNvPr id="74" name="Straight Connector 73">
            <a:extLst>
              <a:ext uri="{FF2B5EF4-FFF2-40B4-BE49-F238E27FC236}">
                <a16:creationId xmlns:a16="http://schemas.microsoft.com/office/drawing/2014/main" id="{D16432AF-24EE-4C5F-86CE-60653CB27990}"/>
              </a:ext>
              <a:ext uri="{C183D7F6-B498-43B3-948B-1728B52AA6E4}">
                <adec:decorative xmlns:adec="http://schemas.microsoft.com/office/drawing/2017/decorative" val="1"/>
              </a:ext>
            </a:extLst>
          </p:cNvPr>
          <p:cNvCxnSpPr>
            <a:cxnSpLocks/>
          </p:cNvCxnSpPr>
          <p:nvPr/>
        </p:nvCxnSpPr>
        <p:spPr>
          <a:xfrm>
            <a:off x="1348660" y="4863269"/>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Logo of Power Virtual Agents ">
            <a:extLst>
              <a:ext uri="{FF2B5EF4-FFF2-40B4-BE49-F238E27FC236}">
                <a16:creationId xmlns:a16="http://schemas.microsoft.com/office/drawing/2014/main" id="{F429AF62-AAC6-4BD8-9DDA-EE046FF0CD76}"/>
              </a:ext>
            </a:extLst>
          </p:cNvPr>
          <p:cNvPicPr>
            <a:picLocks noChangeAspect="1"/>
          </p:cNvPicPr>
          <p:nvPr/>
        </p:nvPicPr>
        <p:blipFill>
          <a:blip r:embed="rId7"/>
          <a:stretch>
            <a:fillRect/>
          </a:stretch>
        </p:blipFill>
        <p:spPr>
          <a:xfrm>
            <a:off x="433502" y="4863269"/>
            <a:ext cx="664464" cy="662940"/>
          </a:xfrm>
          <a:prstGeom prst="rect">
            <a:avLst/>
          </a:prstGeom>
        </p:spPr>
      </p:pic>
      <p:sp>
        <p:nvSpPr>
          <p:cNvPr id="15" name="TextBox 14">
            <a:extLst>
              <a:ext uri="{FF2B5EF4-FFF2-40B4-BE49-F238E27FC236}">
                <a16:creationId xmlns:a16="http://schemas.microsoft.com/office/drawing/2014/main" id="{05C7F295-38F3-429F-A41E-4EE81F6164D7}"/>
              </a:ext>
            </a:extLst>
          </p:cNvPr>
          <p:cNvSpPr txBox="1">
            <a:spLocks/>
          </p:cNvSpPr>
          <p:nvPr/>
        </p:nvSpPr>
        <p:spPr>
          <a:xfrm>
            <a:off x="1348660" y="5071628"/>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Virtual Agents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Chatbots</a:t>
            </a:r>
          </a:p>
        </p:txBody>
      </p:sp>
    </p:spTree>
    <p:extLst>
      <p:ext uri="{BB962C8B-B14F-4D97-AF65-F5344CB8AC3E}">
        <p14:creationId xmlns:p14="http://schemas.microsoft.com/office/powerpoint/2010/main" val="9947866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dirty="0"/>
              <a:t>Module 4: Get started with Power Apps</a:t>
            </a:r>
          </a:p>
        </p:txBody>
      </p:sp>
      <p:sp>
        <p:nvSpPr>
          <p:cNvPr id="7" name="Archive_F03F" title="Icon of an archival box">
            <a:extLst>
              <a:ext uri="{FF2B5EF4-FFF2-40B4-BE49-F238E27FC236}">
                <a16:creationId xmlns:a16="http://schemas.microsoft.com/office/drawing/2014/main" id="{77CBC2C0-8DBC-437A-95F6-498B54683808}"/>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63437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Intro to 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latin typeface="+mj-lt"/>
              </a:rPr>
              <a:t>With Power Apps, you can:</a:t>
            </a:r>
          </a:p>
          <a:p>
            <a:pPr marL="0" indent="0">
              <a:spcAft>
                <a:spcPts val="1800"/>
              </a:spcAft>
              <a:buFont typeface="Arial" panose="020B0604020202020204" pitchFamily="34" charset="0"/>
              <a:buNone/>
            </a:pPr>
            <a:r>
              <a:rPr lang="en-US" altLang="zh-CN" sz="1800" dirty="0"/>
              <a:t>Build an app quickly by using the skills that you already have</a:t>
            </a:r>
          </a:p>
          <a:p>
            <a:pPr marL="0" indent="0">
              <a:spcAft>
                <a:spcPts val="1800"/>
              </a:spcAft>
              <a:buFont typeface="Arial" panose="020B0604020202020204" pitchFamily="34" charset="0"/>
              <a:buNone/>
            </a:pPr>
            <a:r>
              <a:rPr lang="en-US" altLang="zh-CN" sz="1800" dirty="0"/>
              <a:t>Connect to the cloud services and data sources that you're already using</a:t>
            </a:r>
          </a:p>
          <a:p>
            <a:pPr marL="0" indent="0">
              <a:spcAft>
                <a:spcPts val="1800"/>
              </a:spcAft>
              <a:buFont typeface="Arial" panose="020B0604020202020204" pitchFamily="34" charset="0"/>
              <a:buNone/>
            </a:pPr>
            <a:r>
              <a:rPr lang="en-US" altLang="zh-CN" sz="1800" dirty="0"/>
              <a:t>Share your app instantly so that coworkers can use them on their phones and tablets</a:t>
            </a:r>
          </a:p>
        </p:txBody>
      </p:sp>
      <p:pic>
        <p:nvPicPr>
          <p:cNvPr id="7" name="Picture 2" descr="Power Apps on different devices">
            <a:extLst>
              <a:ext uri="{FF2B5EF4-FFF2-40B4-BE49-F238E27FC236}">
                <a16:creationId xmlns:a16="http://schemas.microsoft.com/office/drawing/2014/main" id="{1DCECC87-AE9B-4C7C-B5D3-A99BFDC77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28530" y="1546517"/>
            <a:ext cx="5020003" cy="383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176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5D82C947-B2C9-4D1A-804C-AA6472770695}"/>
              </a:ext>
            </a:extLst>
          </p:cNvPr>
          <p:cNvSpPr>
            <a:spLocks noGrp="1"/>
          </p:cNvSpPr>
          <p:nvPr>
            <p:ph type="title"/>
          </p:nvPr>
        </p:nvSpPr>
        <p:spPr/>
        <p:txBody>
          <a:bodyPr/>
          <a:lstStyle/>
          <a:p>
            <a:r>
              <a:rPr lang="en-US" dirty="0"/>
              <a:t>What type of app can you build?</a:t>
            </a:r>
          </a:p>
        </p:txBody>
      </p:sp>
      <p:pic>
        <p:nvPicPr>
          <p:cNvPr id="98" name="Picture Placeholder 97" descr="Screenshot of property listings highlighting Close to Schools Tab">
            <a:extLst>
              <a:ext uri="{FF2B5EF4-FFF2-40B4-BE49-F238E27FC236}">
                <a16:creationId xmlns:a16="http://schemas.microsoft.com/office/drawing/2014/main" id="{20543D46-FF39-4072-8E20-E1498CD569C8}"/>
              </a:ext>
            </a:extLst>
          </p:cNvPr>
          <p:cNvPicPr>
            <a:picLocks noGrp="1" noChangeAspect="1"/>
          </p:cNvPicPr>
          <p:nvPr>
            <p:ph type="pic" sz="quarter" idx="21"/>
          </p:nvPr>
        </p:nvPicPr>
        <p:blipFill rotWithShape="1">
          <a:blip r:embed="rId3"/>
          <a:srcRect t="568" b="568"/>
          <a:stretch/>
        </p:blipFill>
        <p:spPr/>
      </p:pic>
      <p:sp>
        <p:nvSpPr>
          <p:cNvPr id="74" name="Text Placeholder 73">
            <a:extLst>
              <a:ext uri="{FF2B5EF4-FFF2-40B4-BE49-F238E27FC236}">
                <a16:creationId xmlns:a16="http://schemas.microsoft.com/office/drawing/2014/main" id="{C1214BB4-AF22-4B4A-B1DB-8B9DC7104102}"/>
              </a:ext>
            </a:extLst>
          </p:cNvPr>
          <p:cNvSpPr>
            <a:spLocks noGrp="1"/>
          </p:cNvSpPr>
          <p:nvPr>
            <p:ph type="body" sz="quarter" idx="29"/>
          </p:nvPr>
        </p:nvSpPr>
        <p:spPr/>
        <p:txBody>
          <a:bodyPr/>
          <a:lstStyle/>
          <a:p>
            <a:pPr lvl="0"/>
            <a:r>
              <a:rPr lang="en-US" noProof="0" dirty="0"/>
              <a:t>Canvas</a:t>
            </a:r>
          </a:p>
        </p:txBody>
      </p:sp>
      <p:sp>
        <p:nvSpPr>
          <p:cNvPr id="68" name="Text Placeholder 67">
            <a:extLst>
              <a:ext uri="{FF2B5EF4-FFF2-40B4-BE49-F238E27FC236}">
                <a16:creationId xmlns:a16="http://schemas.microsoft.com/office/drawing/2014/main" id="{7CFCCB70-C92B-438A-97FC-07C0B2066CCE}"/>
              </a:ext>
            </a:extLst>
          </p:cNvPr>
          <p:cNvSpPr>
            <a:spLocks noGrp="1"/>
          </p:cNvSpPr>
          <p:nvPr>
            <p:ph type="body" sz="quarter" idx="17"/>
          </p:nvPr>
        </p:nvSpPr>
        <p:spPr/>
        <p:txBody>
          <a:bodyPr/>
          <a:lstStyle/>
          <a:p>
            <a:r>
              <a:rPr lang="en-US" dirty="0"/>
              <a:t>User experience focused, typically task or</a:t>
            </a:r>
            <a:br>
              <a:rPr lang="en-US" dirty="0"/>
            </a:br>
            <a:r>
              <a:rPr lang="en-US" dirty="0"/>
              <a:t>role-based apps leveraging mash up data from multiple data sources</a:t>
            </a:r>
          </a:p>
        </p:txBody>
      </p:sp>
      <p:pic>
        <p:nvPicPr>
          <p:cNvPr id="104" name="Picture Placeholder 103" descr="Screenshot of PowerApps Dashboard displaying Real Estate Properties">
            <a:extLst>
              <a:ext uri="{FF2B5EF4-FFF2-40B4-BE49-F238E27FC236}">
                <a16:creationId xmlns:a16="http://schemas.microsoft.com/office/drawing/2014/main" id="{84C4C16C-EDE8-4E84-8434-AE1D9D8F8FCC}"/>
              </a:ext>
            </a:extLst>
          </p:cNvPr>
          <p:cNvPicPr>
            <a:picLocks noGrp="1" noChangeAspect="1"/>
          </p:cNvPicPr>
          <p:nvPr>
            <p:ph type="pic" sz="quarter" idx="26"/>
          </p:nvPr>
        </p:nvPicPr>
        <p:blipFill rotWithShape="1">
          <a:blip r:embed="rId4"/>
          <a:srcRect t="568" b="568"/>
          <a:stretch/>
        </p:blipFill>
        <p:spPr/>
      </p:pic>
      <p:sp>
        <p:nvSpPr>
          <p:cNvPr id="75" name="Text Placeholder 74">
            <a:extLst>
              <a:ext uri="{FF2B5EF4-FFF2-40B4-BE49-F238E27FC236}">
                <a16:creationId xmlns:a16="http://schemas.microsoft.com/office/drawing/2014/main" id="{FE7DBE80-E77C-44B1-B864-4ED1463363AF}"/>
              </a:ext>
            </a:extLst>
          </p:cNvPr>
          <p:cNvSpPr>
            <a:spLocks noGrp="1"/>
          </p:cNvSpPr>
          <p:nvPr>
            <p:ph type="body" sz="quarter" idx="30"/>
          </p:nvPr>
        </p:nvSpPr>
        <p:spPr/>
        <p:txBody>
          <a:bodyPr/>
          <a:lstStyle/>
          <a:p>
            <a:pPr lvl="0"/>
            <a:r>
              <a:rPr lang="en-US" noProof="0" dirty="0"/>
              <a:t>Model-Driven</a:t>
            </a:r>
          </a:p>
        </p:txBody>
      </p:sp>
      <p:sp>
        <p:nvSpPr>
          <p:cNvPr id="70" name="Text Placeholder 69">
            <a:extLst>
              <a:ext uri="{FF2B5EF4-FFF2-40B4-BE49-F238E27FC236}">
                <a16:creationId xmlns:a16="http://schemas.microsoft.com/office/drawing/2014/main" id="{452EDA2F-C3F7-415B-9082-573060D616B6}"/>
              </a:ext>
            </a:extLst>
          </p:cNvPr>
          <p:cNvSpPr>
            <a:spLocks noGrp="1"/>
          </p:cNvSpPr>
          <p:nvPr>
            <p:ph type="body" sz="quarter" idx="24"/>
          </p:nvPr>
        </p:nvSpPr>
        <p:spPr/>
        <p:txBody>
          <a:bodyPr/>
          <a:lstStyle/>
          <a:p>
            <a:r>
              <a:rPr lang="en-US" dirty="0"/>
              <a:t>Leverages your organizations data model, relationships, and business processes in immersive, responsive applications</a:t>
            </a:r>
          </a:p>
        </p:txBody>
      </p:sp>
      <p:pic>
        <p:nvPicPr>
          <p:cNvPr id="100" name="Picture Placeholder 99" descr="Screenshot of Contoso Limited page showing an image of Property">
            <a:extLst>
              <a:ext uri="{FF2B5EF4-FFF2-40B4-BE49-F238E27FC236}">
                <a16:creationId xmlns:a16="http://schemas.microsoft.com/office/drawing/2014/main" id="{CA7A2C3F-0F39-4447-B2F8-B78767AAF999}"/>
              </a:ext>
            </a:extLst>
          </p:cNvPr>
          <p:cNvPicPr>
            <a:picLocks noGrp="1" noChangeAspect="1"/>
          </p:cNvPicPr>
          <p:nvPr>
            <p:ph type="pic" sz="quarter" idx="27"/>
          </p:nvPr>
        </p:nvPicPr>
        <p:blipFill rotWithShape="1">
          <a:blip r:embed="rId5"/>
          <a:srcRect t="759" b="759"/>
          <a:stretch/>
        </p:blipFill>
        <p:spPr/>
      </p:pic>
      <p:sp>
        <p:nvSpPr>
          <p:cNvPr id="76" name="Text Placeholder 75">
            <a:extLst>
              <a:ext uri="{FF2B5EF4-FFF2-40B4-BE49-F238E27FC236}">
                <a16:creationId xmlns:a16="http://schemas.microsoft.com/office/drawing/2014/main" id="{687EC8D3-33DA-4A93-870E-8D43F17B0FB2}"/>
              </a:ext>
            </a:extLst>
          </p:cNvPr>
          <p:cNvSpPr>
            <a:spLocks noGrp="1"/>
          </p:cNvSpPr>
          <p:nvPr>
            <p:ph type="body" sz="quarter" idx="31"/>
          </p:nvPr>
        </p:nvSpPr>
        <p:spPr/>
        <p:txBody>
          <a:bodyPr/>
          <a:lstStyle/>
          <a:p>
            <a:r>
              <a:rPr lang="en-US" dirty="0"/>
              <a:t>Portal apps</a:t>
            </a:r>
          </a:p>
        </p:txBody>
      </p:sp>
      <p:sp>
        <p:nvSpPr>
          <p:cNvPr id="71" name="Text Placeholder 70">
            <a:extLst>
              <a:ext uri="{FF2B5EF4-FFF2-40B4-BE49-F238E27FC236}">
                <a16:creationId xmlns:a16="http://schemas.microsoft.com/office/drawing/2014/main" id="{E5C28BDB-8593-4CF1-9051-81B704585496}"/>
              </a:ext>
            </a:extLst>
          </p:cNvPr>
          <p:cNvSpPr>
            <a:spLocks noGrp="1"/>
          </p:cNvSpPr>
          <p:nvPr>
            <p:ph type="body" sz="quarter" idx="25"/>
          </p:nvPr>
        </p:nvSpPr>
        <p:spPr>
          <a:xfrm>
            <a:off x="8144083" y="5014828"/>
            <a:ext cx="3618381" cy="523220"/>
          </a:xfrm>
        </p:spPr>
        <p:txBody>
          <a:bodyPr/>
          <a:lstStyle/>
          <a:p>
            <a:r>
              <a:rPr lang="en-US" dirty="0"/>
              <a:t>Provides secure data access to internal and external stakeholders</a:t>
            </a:r>
          </a:p>
        </p:txBody>
      </p:sp>
    </p:spTree>
    <p:extLst>
      <p:ext uri="{BB962C8B-B14F-4D97-AF65-F5344CB8AC3E}">
        <p14:creationId xmlns:p14="http://schemas.microsoft.com/office/powerpoint/2010/main" val="258674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46A1-FF76-4589-8BB9-ADDD7FC9FC87}"/>
              </a:ext>
            </a:extLst>
          </p:cNvPr>
          <p:cNvSpPr>
            <a:spLocks noGrp="1"/>
          </p:cNvSpPr>
          <p:nvPr>
            <p:ph type="title"/>
          </p:nvPr>
        </p:nvSpPr>
        <p:spPr/>
        <p:txBody>
          <a:bodyPr/>
          <a:lstStyle/>
          <a:p>
            <a:r>
              <a:rPr lang="en-US" dirty="0"/>
              <a:t>What’s the difference?</a:t>
            </a:r>
          </a:p>
        </p:txBody>
      </p:sp>
      <p:sp>
        <p:nvSpPr>
          <p:cNvPr id="67" name="Text Placeholder 66">
            <a:extLst>
              <a:ext uri="{FF2B5EF4-FFF2-40B4-BE49-F238E27FC236}">
                <a16:creationId xmlns:a16="http://schemas.microsoft.com/office/drawing/2014/main" id="{64AA9F8E-807F-4BBF-8BD9-069EA5C6D9AA}"/>
              </a:ext>
            </a:extLst>
          </p:cNvPr>
          <p:cNvSpPr>
            <a:spLocks noGrp="1"/>
          </p:cNvSpPr>
          <p:nvPr>
            <p:ph type="body" sz="quarter" idx="22"/>
          </p:nvPr>
        </p:nvSpPr>
        <p:spPr>
          <a:xfrm>
            <a:off x="435392" y="1184858"/>
            <a:ext cx="5460583" cy="646331"/>
          </a:xfrm>
        </p:spPr>
        <p:txBody>
          <a:bodyPr/>
          <a:lstStyle/>
          <a:p>
            <a:r>
              <a:rPr lang="en-US" dirty="0"/>
              <a:t>Canvas</a:t>
            </a:r>
          </a:p>
        </p:txBody>
      </p:sp>
      <p:sp>
        <p:nvSpPr>
          <p:cNvPr id="57" name="Content Placeholder 56">
            <a:extLst>
              <a:ext uri="{FF2B5EF4-FFF2-40B4-BE49-F238E27FC236}">
                <a16:creationId xmlns:a16="http://schemas.microsoft.com/office/drawing/2014/main" id="{6299B270-29BE-438F-9C08-C4775954B1E2}"/>
              </a:ext>
            </a:extLst>
          </p:cNvPr>
          <p:cNvSpPr>
            <a:spLocks noGrp="1"/>
          </p:cNvSpPr>
          <p:nvPr>
            <p:ph sz="quarter" idx="10"/>
          </p:nvPr>
        </p:nvSpPr>
        <p:spPr>
          <a:xfrm>
            <a:off x="435392" y="1945930"/>
            <a:ext cx="5460583" cy="307777"/>
          </a:xfrm>
        </p:spPr>
        <p:txBody>
          <a:bodyPr/>
          <a:lstStyle/>
          <a:p>
            <a:r>
              <a:rPr lang="en-US" dirty="0"/>
              <a:t>Leverage data from different sources</a:t>
            </a:r>
          </a:p>
        </p:txBody>
      </p:sp>
      <p:sp>
        <p:nvSpPr>
          <p:cNvPr id="58" name="Content Placeholder 57">
            <a:extLst>
              <a:ext uri="{FF2B5EF4-FFF2-40B4-BE49-F238E27FC236}">
                <a16:creationId xmlns:a16="http://schemas.microsoft.com/office/drawing/2014/main" id="{FF9A2552-E31B-4F9F-B1C0-493A10B9B210}"/>
              </a:ext>
            </a:extLst>
          </p:cNvPr>
          <p:cNvSpPr>
            <a:spLocks noGrp="1"/>
          </p:cNvSpPr>
          <p:nvPr>
            <p:ph sz="quarter" idx="11"/>
          </p:nvPr>
        </p:nvSpPr>
        <p:spPr>
          <a:xfrm>
            <a:off x="436561" y="2510677"/>
            <a:ext cx="5459414" cy="307777"/>
          </a:xfrm>
        </p:spPr>
        <p:txBody>
          <a:bodyPr/>
          <a:lstStyle/>
          <a:p>
            <a:r>
              <a:rPr lang="en-US" dirty="0"/>
              <a:t>General task or screen focused</a:t>
            </a:r>
          </a:p>
        </p:txBody>
      </p:sp>
      <p:sp>
        <p:nvSpPr>
          <p:cNvPr id="59" name="Content Placeholder 58">
            <a:extLst>
              <a:ext uri="{FF2B5EF4-FFF2-40B4-BE49-F238E27FC236}">
                <a16:creationId xmlns:a16="http://schemas.microsoft.com/office/drawing/2014/main" id="{EF6BF5A6-11E9-43CA-A3AD-B8F7305CCC44}"/>
              </a:ext>
            </a:extLst>
          </p:cNvPr>
          <p:cNvSpPr>
            <a:spLocks noGrp="1"/>
          </p:cNvSpPr>
          <p:nvPr>
            <p:ph sz="quarter" idx="14"/>
          </p:nvPr>
        </p:nvSpPr>
        <p:spPr>
          <a:xfrm>
            <a:off x="436561" y="3073013"/>
            <a:ext cx="5459414" cy="307777"/>
          </a:xfrm>
        </p:spPr>
        <p:txBody>
          <a:bodyPr/>
          <a:lstStyle/>
          <a:p>
            <a:r>
              <a:rPr lang="en-US" dirty="0"/>
              <a:t>Customized UI</a:t>
            </a:r>
          </a:p>
        </p:txBody>
      </p:sp>
      <p:sp>
        <p:nvSpPr>
          <p:cNvPr id="60" name="Content Placeholder 59">
            <a:extLst>
              <a:ext uri="{FF2B5EF4-FFF2-40B4-BE49-F238E27FC236}">
                <a16:creationId xmlns:a16="http://schemas.microsoft.com/office/drawing/2014/main" id="{5DD8C326-67B3-4C6F-B566-3022F8EDFEFA}"/>
              </a:ext>
            </a:extLst>
          </p:cNvPr>
          <p:cNvSpPr>
            <a:spLocks noGrp="1"/>
          </p:cNvSpPr>
          <p:nvPr>
            <p:ph sz="quarter" idx="15"/>
          </p:nvPr>
        </p:nvSpPr>
        <p:spPr>
          <a:xfrm>
            <a:off x="435393" y="3635349"/>
            <a:ext cx="5460582" cy="307777"/>
          </a:xfrm>
        </p:spPr>
        <p:txBody>
          <a:bodyPr/>
          <a:lstStyle/>
          <a:p>
            <a:r>
              <a:rPr lang="en-US" dirty="0"/>
              <a:t>Device Interaction</a:t>
            </a:r>
          </a:p>
        </p:txBody>
      </p:sp>
      <p:sp>
        <p:nvSpPr>
          <p:cNvPr id="55" name="Content Placeholder 54">
            <a:extLst>
              <a:ext uri="{FF2B5EF4-FFF2-40B4-BE49-F238E27FC236}">
                <a16:creationId xmlns:a16="http://schemas.microsoft.com/office/drawing/2014/main" id="{F5A27996-AD33-4BA5-BD93-C9A8EA8F8369}"/>
              </a:ext>
            </a:extLst>
          </p:cNvPr>
          <p:cNvSpPr>
            <a:spLocks noGrp="1"/>
          </p:cNvSpPr>
          <p:nvPr>
            <p:ph sz="quarter" idx="24"/>
          </p:nvPr>
        </p:nvSpPr>
        <p:spPr>
          <a:xfrm>
            <a:off x="436561" y="4197685"/>
            <a:ext cx="5460583" cy="307777"/>
          </a:xfrm>
        </p:spPr>
        <p:txBody>
          <a:bodyPr/>
          <a:lstStyle/>
          <a:p>
            <a:r>
              <a:rPr lang="en-US" dirty="0"/>
              <a:t>Embedding capabilities</a:t>
            </a:r>
          </a:p>
        </p:txBody>
      </p:sp>
      <p:sp>
        <p:nvSpPr>
          <p:cNvPr id="68" name="Text Placeholder 67">
            <a:extLst>
              <a:ext uri="{FF2B5EF4-FFF2-40B4-BE49-F238E27FC236}">
                <a16:creationId xmlns:a16="http://schemas.microsoft.com/office/drawing/2014/main" id="{A8D686C0-B53D-4E19-9612-F1A1ADDFF73D}"/>
              </a:ext>
            </a:extLst>
          </p:cNvPr>
          <p:cNvSpPr>
            <a:spLocks noGrp="1"/>
          </p:cNvSpPr>
          <p:nvPr>
            <p:ph type="body" sz="quarter" idx="23"/>
          </p:nvPr>
        </p:nvSpPr>
        <p:spPr>
          <a:xfrm>
            <a:off x="6309179" y="1184858"/>
            <a:ext cx="5460583" cy="646331"/>
          </a:xfrm>
        </p:spPr>
        <p:txBody>
          <a:bodyPr/>
          <a:lstStyle/>
          <a:p>
            <a:r>
              <a:rPr lang="en-US" dirty="0"/>
              <a:t>Model-driven</a:t>
            </a:r>
          </a:p>
        </p:txBody>
      </p:sp>
      <p:sp>
        <p:nvSpPr>
          <p:cNvPr id="61" name="Content Placeholder 60">
            <a:extLst>
              <a:ext uri="{FF2B5EF4-FFF2-40B4-BE49-F238E27FC236}">
                <a16:creationId xmlns:a16="http://schemas.microsoft.com/office/drawing/2014/main" id="{7F850EB2-AD70-4F05-AA6D-D984519DFF3A}"/>
              </a:ext>
            </a:extLst>
          </p:cNvPr>
          <p:cNvSpPr>
            <a:spLocks noGrp="1"/>
          </p:cNvSpPr>
          <p:nvPr>
            <p:ph sz="quarter" idx="16"/>
          </p:nvPr>
        </p:nvSpPr>
        <p:spPr>
          <a:xfrm>
            <a:off x="6309179" y="1945930"/>
            <a:ext cx="5460583" cy="307777"/>
          </a:xfrm>
        </p:spPr>
        <p:txBody>
          <a:bodyPr/>
          <a:lstStyle/>
          <a:p>
            <a:r>
              <a:rPr lang="en-US" dirty="0"/>
              <a:t>Back ended by </a:t>
            </a:r>
            <a:r>
              <a:rPr lang="en-US" dirty="0" err="1"/>
              <a:t>Dataverse</a:t>
            </a:r>
            <a:endParaRPr lang="en-US" dirty="0"/>
          </a:p>
        </p:txBody>
      </p:sp>
      <p:sp>
        <p:nvSpPr>
          <p:cNvPr id="62" name="Content Placeholder 61">
            <a:extLst>
              <a:ext uri="{FF2B5EF4-FFF2-40B4-BE49-F238E27FC236}">
                <a16:creationId xmlns:a16="http://schemas.microsoft.com/office/drawing/2014/main" id="{625C7970-90EC-4BCC-846E-37CC229049E9}"/>
              </a:ext>
            </a:extLst>
          </p:cNvPr>
          <p:cNvSpPr>
            <a:spLocks noGrp="1"/>
          </p:cNvSpPr>
          <p:nvPr>
            <p:ph sz="quarter" idx="17"/>
          </p:nvPr>
        </p:nvSpPr>
        <p:spPr>
          <a:xfrm>
            <a:off x="6309179" y="2510677"/>
            <a:ext cx="5460583" cy="307777"/>
          </a:xfrm>
        </p:spPr>
        <p:txBody>
          <a:bodyPr/>
          <a:lstStyle/>
          <a:p>
            <a:r>
              <a:rPr lang="en-US"/>
              <a:t>Focused on processes</a:t>
            </a:r>
          </a:p>
        </p:txBody>
      </p:sp>
      <p:sp>
        <p:nvSpPr>
          <p:cNvPr id="63" name="Content Placeholder 62">
            <a:extLst>
              <a:ext uri="{FF2B5EF4-FFF2-40B4-BE49-F238E27FC236}">
                <a16:creationId xmlns:a16="http://schemas.microsoft.com/office/drawing/2014/main" id="{B65258FE-65B6-4701-8945-14BE047D7E30}"/>
              </a:ext>
            </a:extLst>
          </p:cNvPr>
          <p:cNvSpPr>
            <a:spLocks noGrp="1"/>
          </p:cNvSpPr>
          <p:nvPr>
            <p:ph sz="quarter" idx="18"/>
          </p:nvPr>
        </p:nvSpPr>
        <p:spPr>
          <a:xfrm>
            <a:off x="6309179" y="3073013"/>
            <a:ext cx="5460583" cy="307777"/>
          </a:xfrm>
        </p:spPr>
        <p:txBody>
          <a:bodyPr/>
          <a:lstStyle/>
          <a:p>
            <a:r>
              <a:rPr lang="en-US"/>
              <a:t>Responsive UI</a:t>
            </a:r>
          </a:p>
        </p:txBody>
      </p:sp>
      <p:sp>
        <p:nvSpPr>
          <p:cNvPr id="64" name="Content Placeholder 63">
            <a:extLst>
              <a:ext uri="{FF2B5EF4-FFF2-40B4-BE49-F238E27FC236}">
                <a16:creationId xmlns:a16="http://schemas.microsoft.com/office/drawing/2014/main" id="{52BB2AC3-B0ED-4220-8A78-9D35CF5A655E}"/>
              </a:ext>
            </a:extLst>
          </p:cNvPr>
          <p:cNvSpPr>
            <a:spLocks noGrp="1"/>
          </p:cNvSpPr>
          <p:nvPr>
            <p:ph sz="quarter" idx="19"/>
          </p:nvPr>
        </p:nvSpPr>
        <p:spPr>
          <a:xfrm>
            <a:off x="6309179" y="3635349"/>
            <a:ext cx="5460583" cy="307777"/>
          </a:xfrm>
        </p:spPr>
        <p:txBody>
          <a:bodyPr/>
          <a:lstStyle/>
          <a:p>
            <a:r>
              <a:rPr lang="en-US" dirty="0"/>
              <a:t>Customizing existing apps</a:t>
            </a:r>
          </a:p>
        </p:txBody>
      </p:sp>
      <p:sp>
        <p:nvSpPr>
          <p:cNvPr id="65" name="Content Placeholder 64">
            <a:extLst>
              <a:ext uri="{FF2B5EF4-FFF2-40B4-BE49-F238E27FC236}">
                <a16:creationId xmlns:a16="http://schemas.microsoft.com/office/drawing/2014/main" id="{1BF41FA5-2A07-459F-81BF-18E539670F7F}"/>
              </a:ext>
            </a:extLst>
          </p:cNvPr>
          <p:cNvSpPr>
            <a:spLocks noGrp="1"/>
          </p:cNvSpPr>
          <p:nvPr>
            <p:ph sz="quarter" idx="20"/>
          </p:nvPr>
        </p:nvSpPr>
        <p:spPr>
          <a:xfrm>
            <a:off x="6309179" y="4197685"/>
            <a:ext cx="5460583" cy="307777"/>
          </a:xfrm>
        </p:spPr>
        <p:txBody>
          <a:bodyPr/>
          <a:lstStyle/>
          <a:p>
            <a:r>
              <a:rPr lang="en-US"/>
              <a:t>Data relationship navigation</a:t>
            </a:r>
          </a:p>
        </p:txBody>
      </p:sp>
      <p:sp>
        <p:nvSpPr>
          <p:cNvPr id="66" name="Content Placeholder 65">
            <a:extLst>
              <a:ext uri="{FF2B5EF4-FFF2-40B4-BE49-F238E27FC236}">
                <a16:creationId xmlns:a16="http://schemas.microsoft.com/office/drawing/2014/main" id="{AAD5A9DF-7C7D-40FE-A296-B786D2AF760D}"/>
              </a:ext>
            </a:extLst>
          </p:cNvPr>
          <p:cNvSpPr>
            <a:spLocks noGrp="1"/>
          </p:cNvSpPr>
          <p:nvPr>
            <p:ph sz="quarter" idx="21"/>
          </p:nvPr>
        </p:nvSpPr>
        <p:spPr>
          <a:xfrm>
            <a:off x="6309179" y="4760021"/>
            <a:ext cx="5460583" cy="307777"/>
          </a:xfrm>
        </p:spPr>
        <p:txBody>
          <a:bodyPr/>
          <a:lstStyle/>
          <a:p>
            <a:r>
              <a:rPr lang="en-US" dirty="0"/>
              <a:t>Security trimming of UI                                                                             </a:t>
            </a:r>
          </a:p>
        </p:txBody>
      </p:sp>
      <p:cxnSp>
        <p:nvCxnSpPr>
          <p:cNvPr id="16" name="Straight Connector 35">
            <a:extLst>
              <a:ext uri="{FF2B5EF4-FFF2-40B4-BE49-F238E27FC236}">
                <a16:creationId xmlns:a16="http://schemas.microsoft.com/office/drawing/2014/main" id="{EABF3548-3260-423A-B42B-C5A66845E32F}"/>
              </a:ext>
              <a:ext uri="{C183D7F6-B498-43B3-948B-1728B52AA6E4}">
                <adec:decorative xmlns:adec="http://schemas.microsoft.com/office/drawing/2017/decorative" val="1"/>
              </a:ext>
            </a:extLst>
          </p:cNvPr>
          <p:cNvCxnSpPr>
            <a:cxnSpLocks/>
          </p:cNvCxnSpPr>
          <p:nvPr/>
        </p:nvCxnSpPr>
        <p:spPr>
          <a:xfrm>
            <a:off x="435392"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36">
            <a:extLst>
              <a:ext uri="{FF2B5EF4-FFF2-40B4-BE49-F238E27FC236}">
                <a16:creationId xmlns:a16="http://schemas.microsoft.com/office/drawing/2014/main" id="{BCBE339C-94DD-47E3-B292-32CE2A34696A}"/>
              </a:ext>
              <a:ext uri="{C183D7F6-B498-43B3-948B-1728B52AA6E4}">
                <adec:decorative xmlns:adec="http://schemas.microsoft.com/office/drawing/2017/decorative" val="1"/>
              </a:ext>
            </a:extLst>
          </p:cNvPr>
          <p:cNvCxnSpPr>
            <a:cxnSpLocks/>
          </p:cNvCxnSpPr>
          <p:nvPr/>
        </p:nvCxnSpPr>
        <p:spPr>
          <a:xfrm>
            <a:off x="436561" y="2974487"/>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36">
            <a:extLst>
              <a:ext uri="{FF2B5EF4-FFF2-40B4-BE49-F238E27FC236}">
                <a16:creationId xmlns:a16="http://schemas.microsoft.com/office/drawing/2014/main" id="{7FB4FFDA-F33B-417B-9524-0B42E22A1057}"/>
              </a:ext>
              <a:ext uri="{C183D7F6-B498-43B3-948B-1728B52AA6E4}">
                <adec:decorative xmlns:adec="http://schemas.microsoft.com/office/drawing/2017/decorative" val="1"/>
              </a:ext>
            </a:extLst>
          </p:cNvPr>
          <p:cNvCxnSpPr>
            <a:cxnSpLocks/>
          </p:cNvCxnSpPr>
          <p:nvPr/>
        </p:nvCxnSpPr>
        <p:spPr>
          <a:xfrm>
            <a:off x="436561" y="3538931"/>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6">
            <a:extLst>
              <a:ext uri="{FF2B5EF4-FFF2-40B4-BE49-F238E27FC236}">
                <a16:creationId xmlns:a16="http://schemas.microsoft.com/office/drawing/2014/main" id="{FDC6C0C8-F00F-4FB4-A571-2C84FB236F57}"/>
              </a:ext>
              <a:ext uri="{C183D7F6-B498-43B3-948B-1728B52AA6E4}">
                <adec:decorative xmlns:adec="http://schemas.microsoft.com/office/drawing/2017/decorative" val="1"/>
              </a:ext>
            </a:extLst>
          </p:cNvPr>
          <p:cNvCxnSpPr>
            <a:cxnSpLocks/>
          </p:cNvCxnSpPr>
          <p:nvPr/>
        </p:nvCxnSpPr>
        <p:spPr>
          <a:xfrm>
            <a:off x="436561" y="4114665"/>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5">
            <a:extLst>
              <a:ext uri="{FF2B5EF4-FFF2-40B4-BE49-F238E27FC236}">
                <a16:creationId xmlns:a16="http://schemas.microsoft.com/office/drawing/2014/main" id="{BD4EA02F-29C3-4DAA-B78F-B94817685149}"/>
              </a:ext>
              <a:ext uri="{C183D7F6-B498-43B3-948B-1728B52AA6E4}">
                <adec:decorative xmlns:adec="http://schemas.microsoft.com/office/drawing/2017/decorative" val="1"/>
              </a:ext>
            </a:extLst>
          </p:cNvPr>
          <p:cNvCxnSpPr>
            <a:cxnSpLocks/>
          </p:cNvCxnSpPr>
          <p:nvPr/>
        </p:nvCxnSpPr>
        <p:spPr>
          <a:xfrm>
            <a:off x="6299328"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35">
            <a:extLst>
              <a:ext uri="{FF2B5EF4-FFF2-40B4-BE49-F238E27FC236}">
                <a16:creationId xmlns:a16="http://schemas.microsoft.com/office/drawing/2014/main" id="{AACDDE96-2F19-47AB-B4F9-C4AB81A79D64}"/>
              </a:ext>
              <a:ext uri="{C183D7F6-B498-43B3-948B-1728B52AA6E4}">
                <adec:decorative xmlns:adec="http://schemas.microsoft.com/office/drawing/2017/decorative" val="1"/>
              </a:ext>
            </a:extLst>
          </p:cNvPr>
          <p:cNvCxnSpPr>
            <a:cxnSpLocks/>
          </p:cNvCxnSpPr>
          <p:nvPr/>
        </p:nvCxnSpPr>
        <p:spPr>
          <a:xfrm>
            <a:off x="6299328" y="295331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35">
            <a:extLst>
              <a:ext uri="{FF2B5EF4-FFF2-40B4-BE49-F238E27FC236}">
                <a16:creationId xmlns:a16="http://schemas.microsoft.com/office/drawing/2014/main" id="{333774E6-2552-401C-8760-ACDC95FC8F1B}"/>
              </a:ext>
              <a:ext uri="{C183D7F6-B498-43B3-948B-1728B52AA6E4}">
                <adec:decorative xmlns:adec="http://schemas.microsoft.com/office/drawing/2017/decorative" val="1"/>
              </a:ext>
            </a:extLst>
          </p:cNvPr>
          <p:cNvCxnSpPr>
            <a:cxnSpLocks/>
          </p:cNvCxnSpPr>
          <p:nvPr/>
        </p:nvCxnSpPr>
        <p:spPr>
          <a:xfrm>
            <a:off x="6299328" y="3538931"/>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35">
            <a:extLst>
              <a:ext uri="{FF2B5EF4-FFF2-40B4-BE49-F238E27FC236}">
                <a16:creationId xmlns:a16="http://schemas.microsoft.com/office/drawing/2014/main" id="{1E988EA8-B93B-4D87-B39A-87AD1068DEBB}"/>
              </a:ext>
              <a:ext uri="{C183D7F6-B498-43B3-948B-1728B52AA6E4}">
                <adec:decorative xmlns:adec="http://schemas.microsoft.com/office/drawing/2017/decorative" val="1"/>
              </a:ext>
            </a:extLst>
          </p:cNvPr>
          <p:cNvCxnSpPr>
            <a:cxnSpLocks/>
          </p:cNvCxnSpPr>
          <p:nvPr/>
        </p:nvCxnSpPr>
        <p:spPr>
          <a:xfrm>
            <a:off x="6299328" y="4114665"/>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35">
            <a:extLst>
              <a:ext uri="{FF2B5EF4-FFF2-40B4-BE49-F238E27FC236}">
                <a16:creationId xmlns:a16="http://schemas.microsoft.com/office/drawing/2014/main" id="{6DD45CB2-876E-420D-8127-8C1BA5CFF525}"/>
              </a:ext>
              <a:ext uri="{C183D7F6-B498-43B3-948B-1728B52AA6E4}">
                <adec:decorative xmlns:adec="http://schemas.microsoft.com/office/drawing/2017/decorative" val="1"/>
              </a:ext>
            </a:extLst>
          </p:cNvPr>
          <p:cNvCxnSpPr>
            <a:cxnSpLocks/>
          </p:cNvCxnSpPr>
          <p:nvPr/>
        </p:nvCxnSpPr>
        <p:spPr>
          <a:xfrm>
            <a:off x="6299328" y="4667820"/>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7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building blocks</a:t>
            </a:r>
          </a:p>
        </p:txBody>
      </p:sp>
      <p:sp>
        <p:nvSpPr>
          <p:cNvPr id="5" name="Rectangle 4">
            <a:extLst>
              <a:ext uri="{FF2B5EF4-FFF2-40B4-BE49-F238E27FC236}">
                <a16:creationId xmlns:a16="http://schemas.microsoft.com/office/drawing/2014/main" id="{40AA5D04-06EE-4F9C-BE58-18ACBFA3D701}"/>
              </a:ext>
            </a:extLst>
          </p:cNvPr>
          <p:cNvSpPr>
            <a:spLocks/>
          </p:cNvSpPr>
          <p:nvPr/>
        </p:nvSpPr>
        <p:spPr>
          <a:xfrm>
            <a:off x="418643" y="1265808"/>
            <a:ext cx="11341268" cy="7525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kumimoji="0" sz="1800" b="0" i="0" u="none" strike="noStrike" kern="1200" cap="none" spc="-80" normalizeH="0" noProof="0" dirty="0">
                <a:ln>
                  <a:noFill/>
                </a:ln>
                <a:solidFill>
                  <a:srgbClr val="191919"/>
                </a:solidFill>
                <a:effectLst/>
                <a:uLnTx/>
                <a:uFillTx/>
                <a:latin typeface="Segoe UI"/>
                <a:ea typeface="+mn-ea"/>
                <a:cs typeface="+mn-cs"/>
              </a:rPr>
              <a:t>Power Apps Home Page </a:t>
            </a:r>
            <a:r>
              <a:rPr kumimoji="0" lang="en-IN" sz="1800" b="0" i="0" u="none" strike="noStrike" kern="1200" cap="none" spc="-80" normalizeH="0" noProof="0" dirty="0">
                <a:ln>
                  <a:noFill/>
                </a:ln>
                <a:solidFill>
                  <a:srgbClr val="191919"/>
                </a:solidFill>
                <a:effectLst/>
                <a:uLnTx/>
                <a:uFillTx/>
                <a:latin typeface="Segoe UI"/>
                <a:ea typeface="+mn-ea"/>
                <a:cs typeface="+mn-cs"/>
              </a:rPr>
              <a:t>–</a:t>
            </a:r>
            <a:r>
              <a:rPr kumimoji="0" sz="1800" b="0" i="0" u="none" strike="noStrike" kern="1200" cap="none" spc="-80" normalizeH="0" noProof="0" dirty="0">
                <a:ln>
                  <a:noFill/>
                </a:ln>
                <a:solidFill>
                  <a:srgbClr val="191919"/>
                </a:solidFill>
                <a:effectLst/>
                <a:uLnTx/>
                <a:uFillTx/>
                <a:latin typeface="Segoe UI"/>
                <a:ea typeface="+mn-ea"/>
                <a:cs typeface="+mn-cs"/>
              </a:rPr>
              <a:t> </a:t>
            </a:r>
            <a:r>
              <a:rPr kumimoji="0" lang="en-IN" sz="1800" b="0" i="0" u="none" strike="noStrike" kern="1200" cap="none" spc="-80" normalizeH="0" noProof="0" dirty="0">
                <a:ln>
                  <a:noFill/>
                </a:ln>
                <a:solidFill>
                  <a:srgbClr val="191919"/>
                </a:solidFill>
                <a:effectLst/>
                <a:uLnTx/>
                <a:uFillTx/>
                <a:latin typeface="Segoe UI"/>
                <a:ea typeface="+mn-ea"/>
                <a:cs typeface="+mn-cs"/>
              </a:rPr>
              <a:t>Apps</a:t>
            </a:r>
            <a:r>
              <a:rPr kumimoji="0" sz="1800" b="0" i="0" u="none" strike="noStrike" kern="1200" cap="none" spc="-80" normalizeH="0" noProof="0" dirty="0">
                <a:ln>
                  <a:noFill/>
                </a:ln>
                <a:solidFill>
                  <a:srgbClr val="191919"/>
                </a:solidFill>
                <a:effectLst/>
                <a:uLnTx/>
                <a:uFillTx/>
                <a:latin typeface="Segoe UI"/>
                <a:ea typeface="+mn-ea"/>
                <a:cs typeface="+mn-cs"/>
              </a:rPr>
              <a:t> start here, whether you build them from data, a sample app, or a blank screen</a:t>
            </a:r>
          </a:p>
        </p:txBody>
      </p:sp>
      <p:sp>
        <p:nvSpPr>
          <p:cNvPr id="6" name="Rectangle 5">
            <a:extLst>
              <a:ext uri="{FF2B5EF4-FFF2-40B4-BE49-F238E27FC236}">
                <a16:creationId xmlns:a16="http://schemas.microsoft.com/office/drawing/2014/main" id="{F7010B19-B840-42C7-89B5-DEFA68114C33}"/>
              </a:ext>
            </a:extLst>
          </p:cNvPr>
          <p:cNvSpPr>
            <a:spLocks/>
          </p:cNvSpPr>
          <p:nvPr/>
        </p:nvSpPr>
        <p:spPr>
          <a:xfrm>
            <a:off x="418643" y="223327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Studio </a:t>
            </a:r>
            <a:r>
              <a:rPr lang="en-IN" sz="1800" spc="-80" dirty="0">
                <a:solidFill>
                  <a:srgbClr val="191919"/>
                </a:solidFill>
                <a:latin typeface="Segoe UI"/>
              </a:rPr>
              <a:t>–</a:t>
            </a:r>
            <a:r>
              <a:rPr sz="1800" spc="-80" dirty="0">
                <a:solidFill>
                  <a:srgbClr val="191919"/>
                </a:solidFill>
                <a:latin typeface="Segoe UI"/>
              </a:rPr>
              <a:t> Develop your apps further by connecting to data, adding and arranging user interface (UI) elements (known as controls), and building formulas</a:t>
            </a:r>
          </a:p>
        </p:txBody>
      </p:sp>
      <p:sp>
        <p:nvSpPr>
          <p:cNvPr id="7" name="Rectangle 6">
            <a:extLst>
              <a:ext uri="{FF2B5EF4-FFF2-40B4-BE49-F238E27FC236}">
                <a16:creationId xmlns:a16="http://schemas.microsoft.com/office/drawing/2014/main" id="{46EEFBEC-B9F7-475F-872C-F9786EC4F8C2}"/>
              </a:ext>
            </a:extLst>
          </p:cNvPr>
          <p:cNvSpPr>
            <a:spLocks/>
          </p:cNvSpPr>
          <p:nvPr/>
        </p:nvSpPr>
        <p:spPr>
          <a:xfrm>
            <a:off x="418643" y="3151606"/>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Mobile </a:t>
            </a:r>
            <a:r>
              <a:rPr lang="en-IN" sz="1800" spc="-80" dirty="0">
                <a:solidFill>
                  <a:srgbClr val="191919"/>
                </a:solidFill>
                <a:latin typeface="Segoe UI"/>
              </a:rPr>
              <a:t>–</a:t>
            </a:r>
            <a:r>
              <a:rPr sz="1800" spc="-80" dirty="0">
                <a:solidFill>
                  <a:srgbClr val="191919"/>
                </a:solidFill>
                <a:latin typeface="Segoe UI"/>
              </a:rPr>
              <a:t> Run your apps on Microsoft Windows, Apple iOS, and Google Android devices</a:t>
            </a:r>
          </a:p>
        </p:txBody>
      </p:sp>
      <p:sp>
        <p:nvSpPr>
          <p:cNvPr id="8" name="Rectangle 7">
            <a:extLst>
              <a:ext uri="{FF2B5EF4-FFF2-40B4-BE49-F238E27FC236}">
                <a16:creationId xmlns:a16="http://schemas.microsoft.com/office/drawing/2014/main" id="{A51C9ABC-08D1-4948-AFBA-2F36A90F83BC}"/>
              </a:ext>
            </a:extLst>
          </p:cNvPr>
          <p:cNvSpPr>
            <a:spLocks/>
          </p:cNvSpPr>
          <p:nvPr/>
        </p:nvSpPr>
        <p:spPr>
          <a:xfrm>
            <a:off x="418643" y="406994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Admin Center </a:t>
            </a:r>
            <a:r>
              <a:rPr lang="en-IN" sz="1800" spc="-80" dirty="0">
                <a:solidFill>
                  <a:srgbClr val="191919"/>
                </a:solidFill>
                <a:latin typeface="Segoe UI"/>
              </a:rPr>
              <a:t>–</a:t>
            </a:r>
            <a:r>
              <a:rPr sz="1800" spc="-80" dirty="0">
                <a:solidFill>
                  <a:srgbClr val="191919"/>
                </a:solidFill>
                <a:latin typeface="Segoe UI"/>
              </a:rPr>
              <a:t> Manage Power Apps environments and other components</a:t>
            </a:r>
          </a:p>
        </p:txBody>
      </p:sp>
    </p:spTree>
    <p:extLst>
      <p:ext uri="{BB962C8B-B14F-4D97-AF65-F5344CB8AC3E}">
        <p14:creationId xmlns:p14="http://schemas.microsoft.com/office/powerpoint/2010/main" val="23036458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Home Page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t>Power Apps Home Page allows you to easily build apps from sample apps, templates, or a blank screen</a:t>
            </a:r>
          </a:p>
          <a:p>
            <a:pPr marL="0" indent="0">
              <a:spcAft>
                <a:spcPts val="1800"/>
              </a:spcAft>
              <a:buFont typeface="Arial" panose="020B0604020202020204" pitchFamily="34" charset="0"/>
              <a:buNone/>
            </a:pPr>
            <a:r>
              <a:rPr lang="en-US" altLang="zh-CN" sz="2000" dirty="0"/>
              <a:t>All the apps that you've built appear here, along with any apps that others have created and shared with you</a:t>
            </a:r>
          </a:p>
        </p:txBody>
      </p:sp>
      <p:pic>
        <p:nvPicPr>
          <p:cNvPr id="8" name="Picture Placeholder 59" descr="Screenshot of Power apps Dashboard displaying the Home tab">
            <a:extLst>
              <a:ext uri="{FF2B5EF4-FFF2-40B4-BE49-F238E27FC236}">
                <a16:creationId xmlns:a16="http://schemas.microsoft.com/office/drawing/2014/main" id="{6A31A8A9-81AA-434B-B27B-7B80F1D38005}"/>
              </a:ext>
            </a:extLst>
          </p:cNvPr>
          <p:cNvPicPr>
            <a:picLocks noChangeAspect="1"/>
          </p:cNvPicPr>
          <p:nvPr/>
        </p:nvPicPr>
        <p:blipFill rotWithShape="1">
          <a:blip r:embed="rId3"/>
          <a:srcRect l="38" t="16280" r="38" b="18430"/>
          <a:stretch/>
        </p:blipFill>
        <p:spPr>
          <a:xfrm>
            <a:off x="6304522" y="1879605"/>
            <a:ext cx="5303845" cy="3098789"/>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9016395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Studio</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Studio is where you can fully develop your apps to make them more effective as a business tool and to make them more attractive:</a:t>
            </a:r>
          </a:p>
          <a:p>
            <a:pPr marL="0" indent="0">
              <a:buFont typeface="Arial" panose="020B0604020202020204" pitchFamily="34" charset="0"/>
              <a:buNone/>
            </a:pPr>
            <a:r>
              <a:rPr lang="en-US" altLang="zh-CN" b="1" dirty="0"/>
              <a:t>Left pane </a:t>
            </a:r>
            <a:r>
              <a:rPr lang="en-US" altLang="zh-CN" dirty="0"/>
              <a:t>– Shows hierarchical </a:t>
            </a:r>
            <a:br>
              <a:rPr lang="en-US" altLang="zh-CN" dirty="0"/>
            </a:br>
            <a:r>
              <a:rPr lang="en-US" altLang="zh-CN" dirty="0"/>
              <a:t>view the controls on each screen </a:t>
            </a:r>
            <a:br>
              <a:rPr lang="en-US" altLang="zh-CN" dirty="0"/>
            </a:br>
            <a:r>
              <a:rPr lang="en-US" altLang="zh-CN" dirty="0"/>
              <a:t>or a thumbnail for each screen in your app</a:t>
            </a:r>
          </a:p>
          <a:p>
            <a:pPr marL="0" indent="0">
              <a:buFont typeface="Arial" panose="020B0604020202020204" pitchFamily="34" charset="0"/>
              <a:buNone/>
            </a:pPr>
            <a:r>
              <a:rPr lang="en-US" altLang="zh-CN" b="1" dirty="0"/>
              <a:t>Middle pane </a:t>
            </a:r>
            <a:r>
              <a:rPr lang="en-US" altLang="zh-CN" dirty="0"/>
              <a:t>– Shows the canvas app that you're working on</a:t>
            </a:r>
          </a:p>
          <a:p>
            <a:pPr marL="0" indent="0">
              <a:buFont typeface="Arial" panose="020B0604020202020204" pitchFamily="34" charset="0"/>
              <a:buNone/>
            </a:pPr>
            <a:r>
              <a:rPr lang="en-US" altLang="zh-CN" b="1" dirty="0"/>
              <a:t>Right pane </a:t>
            </a:r>
            <a:r>
              <a:rPr lang="en-US" altLang="zh-CN" dirty="0"/>
              <a:t>– Where you set options such as the layout, properties, and data sources for certain controls</a:t>
            </a:r>
          </a:p>
        </p:txBody>
      </p:sp>
      <p:pic>
        <p:nvPicPr>
          <p:cNvPr id="11" name="Picture Placeholder 9" descr="Screenshot of Power apps Dashboard displaying the Tree view highlighting the HomeScreen tab ">
            <a:extLst>
              <a:ext uri="{FF2B5EF4-FFF2-40B4-BE49-F238E27FC236}">
                <a16:creationId xmlns:a16="http://schemas.microsoft.com/office/drawing/2014/main" id="{FE5B82D3-1B1A-44FB-A8F4-44101725DCF9}"/>
              </a:ext>
            </a:extLst>
          </p:cNvPr>
          <p:cNvPicPr>
            <a:picLocks noChangeAspect="1"/>
          </p:cNvPicPr>
          <p:nvPr/>
        </p:nvPicPr>
        <p:blipFill rotWithShape="1">
          <a:blip r:embed="rId3"/>
          <a:srcRect l="38" t="16144" r="38" b="16556"/>
          <a:stretch/>
        </p:blipFill>
        <p:spPr>
          <a:xfrm>
            <a:off x="6327100" y="1893629"/>
            <a:ext cx="5303845" cy="3194137"/>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1276069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Mobile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Mobile for Windows, iOS, and Android devices allows you to use all the apps that you've created, and those others have shared with you, on your mobile device</a:t>
            </a:r>
          </a:p>
        </p:txBody>
      </p:sp>
      <p:pic>
        <p:nvPicPr>
          <p:cNvPr id="5" name="Picture 2" descr="A tablet displaying 2017 Budget Summary with a Samsung smartphone showing the estimated summary while another smartphone showing PowerApps">
            <a:extLst>
              <a:ext uri="{FF2B5EF4-FFF2-40B4-BE49-F238E27FC236}">
                <a16:creationId xmlns:a16="http://schemas.microsoft.com/office/drawing/2014/main" id="{D3AE37E0-5409-4094-9D7C-A92E377A74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4601" y="1696359"/>
            <a:ext cx="5000066" cy="366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22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6">
            <a:extLst>
              <a:ext uri="{FF2B5EF4-FFF2-40B4-BE49-F238E27FC236}">
                <a16:creationId xmlns:a16="http://schemas.microsoft.com/office/drawing/2014/main" id="{381AF9E0-5069-4553-990A-60AC7FC2972B}"/>
              </a:ext>
            </a:extLst>
          </p:cNvPr>
          <p:cNvSpPr>
            <a:spLocks noGrp="1"/>
          </p:cNvSpPr>
          <p:nvPr>
            <p:ph type="title"/>
          </p:nvPr>
        </p:nvSpPr>
        <p:spPr>
          <a:xfrm>
            <a:off x="418643" y="3088902"/>
            <a:ext cx="1959432" cy="680196"/>
          </a:xfrm>
        </p:spPr>
        <p:txBody>
          <a:bodyPr/>
          <a:lstStyle/>
          <a:p>
            <a:r>
              <a:rPr lang="en-US" dirty="0"/>
              <a:t>Modules</a:t>
            </a:r>
            <a:br>
              <a:rPr lang="en-US" dirty="0"/>
            </a:br>
            <a:endParaRPr lang="en-US" dirty="0"/>
          </a:p>
        </p:txBody>
      </p:sp>
      <p:sp>
        <p:nvSpPr>
          <p:cNvPr id="57" name="Text Placeholder 5">
            <a:extLst>
              <a:ext uri="{FF2B5EF4-FFF2-40B4-BE49-F238E27FC236}">
                <a16:creationId xmlns:a16="http://schemas.microsoft.com/office/drawing/2014/main" id="{A4F5CAE8-F25A-4EE3-A12A-7304E957CCE1}"/>
              </a:ext>
            </a:extLst>
          </p:cNvPr>
          <p:cNvSpPr txBox="1">
            <a:spLocks/>
          </p:cNvSpPr>
          <p:nvPr/>
        </p:nvSpPr>
        <p:spPr>
          <a:xfrm>
            <a:off x="4078288" y="457424"/>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What is Microsoft Power Platform</a:t>
            </a:r>
          </a:p>
        </p:txBody>
      </p:sp>
      <p:sp>
        <p:nvSpPr>
          <p:cNvPr id="58" name="Text Placeholder 1">
            <a:extLst>
              <a:ext uri="{FF2B5EF4-FFF2-40B4-BE49-F238E27FC236}">
                <a16:creationId xmlns:a16="http://schemas.microsoft.com/office/drawing/2014/main" id="{4B65A26A-6988-4126-8B2B-A6A3A429ED95}"/>
              </a:ext>
            </a:extLst>
          </p:cNvPr>
          <p:cNvSpPr txBox="1">
            <a:spLocks/>
          </p:cNvSpPr>
          <p:nvPr/>
        </p:nvSpPr>
        <p:spPr>
          <a:xfrm>
            <a:off x="4078288" y="1322483"/>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Data Connectors</a:t>
            </a:r>
          </a:p>
        </p:txBody>
      </p:sp>
      <p:sp>
        <p:nvSpPr>
          <p:cNvPr id="59" name="Text Placeholder 2">
            <a:extLst>
              <a:ext uri="{FF2B5EF4-FFF2-40B4-BE49-F238E27FC236}">
                <a16:creationId xmlns:a16="http://schemas.microsoft.com/office/drawing/2014/main" id="{6F569157-4C32-45F5-86AD-3B5D033C2839}"/>
              </a:ext>
            </a:extLst>
          </p:cNvPr>
          <p:cNvSpPr txBox="1">
            <a:spLocks/>
          </p:cNvSpPr>
          <p:nvPr/>
        </p:nvSpPr>
        <p:spPr>
          <a:xfrm>
            <a:off x="4078288" y="2187542"/>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Pulling it all together</a:t>
            </a:r>
          </a:p>
        </p:txBody>
      </p:sp>
      <p:grpSp>
        <p:nvGrpSpPr>
          <p:cNvPr id="60" name="Group 84">
            <a:extLst>
              <a:ext uri="{FF2B5EF4-FFF2-40B4-BE49-F238E27FC236}">
                <a16:creationId xmlns:a16="http://schemas.microsoft.com/office/drawing/2014/main" id="{ABF0C74F-68C6-4252-B08D-253CF4E22D74}"/>
              </a:ext>
            </a:extLst>
          </p:cNvPr>
          <p:cNvGrpSpPr/>
          <p:nvPr/>
        </p:nvGrpSpPr>
        <p:grpSpPr>
          <a:xfrm>
            <a:off x="3031668" y="3070738"/>
            <a:ext cx="702132" cy="702232"/>
            <a:chOff x="3031668" y="4725108"/>
            <a:chExt cx="702132" cy="702232"/>
          </a:xfrm>
        </p:grpSpPr>
        <p:grpSp>
          <p:nvGrpSpPr>
            <p:cNvPr id="61" name="Group 85">
              <a:extLst>
                <a:ext uri="{FF2B5EF4-FFF2-40B4-BE49-F238E27FC236}">
                  <a16:creationId xmlns:a16="http://schemas.microsoft.com/office/drawing/2014/main" id="{441B2233-4EE0-48B9-A7C8-BA8F3DC95ADE}"/>
                </a:ext>
              </a:extLst>
            </p:cNvPr>
            <p:cNvGrpSpPr/>
            <p:nvPr/>
          </p:nvGrpSpPr>
          <p:grpSpPr>
            <a:xfrm>
              <a:off x="3031668" y="4725108"/>
              <a:ext cx="702132" cy="702232"/>
              <a:chOff x="3031668" y="4725108"/>
              <a:chExt cx="702132" cy="702232"/>
            </a:xfrm>
          </p:grpSpPr>
          <p:sp>
            <p:nvSpPr>
              <p:cNvPr id="63" name="Freeform 5">
                <a:extLst>
                  <a:ext uri="{FF2B5EF4-FFF2-40B4-BE49-F238E27FC236}">
                    <a16:creationId xmlns:a16="http://schemas.microsoft.com/office/drawing/2014/main" id="{F0E95455-15E9-45A5-ABDB-6969E518188D}"/>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6">
                <a:extLst>
                  <a:ext uri="{FF2B5EF4-FFF2-40B4-BE49-F238E27FC236}">
                    <a16:creationId xmlns:a16="http://schemas.microsoft.com/office/drawing/2014/main" id="{E20F294D-C391-43A4-A2D5-4B79E140A734}"/>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safe" title="Icon of a locked safe">
              <a:extLst>
                <a:ext uri="{FF2B5EF4-FFF2-40B4-BE49-F238E27FC236}">
                  <a16:creationId xmlns:a16="http://schemas.microsoft.com/office/drawing/2014/main" id="{73FB30A6-7816-431C-AC38-141A5AC23593}"/>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5" name="Text Placeholder 3">
            <a:extLst>
              <a:ext uri="{FF2B5EF4-FFF2-40B4-BE49-F238E27FC236}">
                <a16:creationId xmlns:a16="http://schemas.microsoft.com/office/drawing/2014/main" id="{BADB56CB-B8AF-4635-B75F-23DE2BB772A8}"/>
              </a:ext>
            </a:extLst>
          </p:cNvPr>
          <p:cNvSpPr txBox="1">
            <a:spLocks/>
          </p:cNvSpPr>
          <p:nvPr/>
        </p:nvSpPr>
        <p:spPr>
          <a:xfrm>
            <a:off x="4078288" y="3052601"/>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Get started with Power Apps</a:t>
            </a:r>
          </a:p>
        </p:txBody>
      </p:sp>
      <p:sp>
        <p:nvSpPr>
          <p:cNvPr id="66" name="Text Placeholder 4">
            <a:extLst>
              <a:ext uri="{FF2B5EF4-FFF2-40B4-BE49-F238E27FC236}">
                <a16:creationId xmlns:a16="http://schemas.microsoft.com/office/drawing/2014/main" id="{3EB684C6-068D-45C2-9F11-297505D91F57}"/>
              </a:ext>
            </a:extLst>
          </p:cNvPr>
          <p:cNvSpPr>
            <a:spLocks noGrp="1"/>
          </p:cNvSpPr>
          <p:nvPr>
            <p:ph type="body" sz="quarter" idx="21"/>
          </p:nvPr>
        </p:nvSpPr>
        <p:spPr>
          <a:xfrm>
            <a:off x="4078288" y="3917660"/>
            <a:ext cx="7695070" cy="741783"/>
          </a:xfrm>
        </p:spPr>
        <p:txBody>
          <a:bodyPr/>
          <a:lstStyle/>
          <a:p>
            <a:pPr lvl="1"/>
            <a:r>
              <a:rPr lang="en-US" dirty="0"/>
              <a:t> Power Apps related technologies</a:t>
            </a:r>
          </a:p>
        </p:txBody>
      </p:sp>
      <p:grpSp>
        <p:nvGrpSpPr>
          <p:cNvPr id="68" name="Group 15">
            <a:extLst>
              <a:ext uri="{FF2B5EF4-FFF2-40B4-BE49-F238E27FC236}">
                <a16:creationId xmlns:a16="http://schemas.microsoft.com/office/drawing/2014/main" id="{BDD7939E-F7A5-484A-B790-F1E59A9437A4}"/>
              </a:ext>
            </a:extLst>
          </p:cNvPr>
          <p:cNvGrpSpPr/>
          <p:nvPr/>
        </p:nvGrpSpPr>
        <p:grpSpPr>
          <a:xfrm>
            <a:off x="3031668" y="3935251"/>
            <a:ext cx="702132" cy="702232"/>
            <a:chOff x="3031668" y="3935251"/>
            <a:chExt cx="702132" cy="702232"/>
          </a:xfrm>
        </p:grpSpPr>
        <p:grpSp>
          <p:nvGrpSpPr>
            <p:cNvPr id="69" name="Group 11">
              <a:extLst>
                <a:ext uri="{FF2B5EF4-FFF2-40B4-BE49-F238E27FC236}">
                  <a16:creationId xmlns:a16="http://schemas.microsoft.com/office/drawing/2014/main" id="{C5FD51D2-1EEE-4154-827B-E73300ADCB07}"/>
                </a:ext>
              </a:extLst>
            </p:cNvPr>
            <p:cNvGrpSpPr/>
            <p:nvPr/>
          </p:nvGrpSpPr>
          <p:grpSpPr>
            <a:xfrm>
              <a:off x="3031668" y="3935251"/>
              <a:ext cx="702132" cy="702232"/>
              <a:chOff x="3031668" y="3935251"/>
              <a:chExt cx="702132" cy="702232"/>
            </a:xfrm>
          </p:grpSpPr>
          <p:sp>
            <p:nvSpPr>
              <p:cNvPr id="71" name="Freeform 5">
                <a:extLst>
                  <a:ext uri="{FF2B5EF4-FFF2-40B4-BE49-F238E27FC236}">
                    <a16:creationId xmlns:a16="http://schemas.microsoft.com/office/drawing/2014/main" id="{6454DC16-C0CE-4626-B8F2-0AB6D4B54A8E}"/>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6">
                <a:extLst>
                  <a:ext uri="{FF2B5EF4-FFF2-40B4-BE49-F238E27FC236}">
                    <a16:creationId xmlns:a16="http://schemas.microsoft.com/office/drawing/2014/main" id="{7F1C5D86-F33B-40FB-98CE-F63463F45F45}"/>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 name="key" title="Icon of a key">
              <a:extLst>
                <a:ext uri="{FF2B5EF4-FFF2-40B4-BE49-F238E27FC236}">
                  <a16:creationId xmlns:a16="http://schemas.microsoft.com/office/drawing/2014/main" id="{A7074F5C-3A6E-4E25-AD50-94F0A1F11F40}"/>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9" name="Picture 7" descr="Icon of a box">
            <a:extLst>
              <a:ext uri="{FF2B5EF4-FFF2-40B4-BE49-F238E27FC236}">
                <a16:creationId xmlns:a16="http://schemas.microsoft.com/office/drawing/2014/main" id="{EB8878C4-467A-417E-8280-CDD155F00711}"/>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80" name="Picture 9" descr="Icon of several circles connected to eachother by lines">
            <a:extLst>
              <a:ext uri="{FF2B5EF4-FFF2-40B4-BE49-F238E27FC236}">
                <a16:creationId xmlns:a16="http://schemas.microsoft.com/office/drawing/2014/main" id="{C7668556-0736-49BB-8294-3644EC928912}"/>
              </a:ext>
            </a:extLst>
          </p:cNvPr>
          <p:cNvPicPr>
            <a:picLocks noChangeAspect="1"/>
          </p:cNvPicPr>
          <p:nvPr/>
        </p:nvPicPr>
        <p:blipFill>
          <a:blip r:embed="rId4"/>
          <a:stretch>
            <a:fillRect/>
          </a:stretch>
        </p:blipFill>
        <p:spPr>
          <a:xfrm>
            <a:off x="3031668" y="1353441"/>
            <a:ext cx="704088" cy="704088"/>
          </a:xfrm>
          <a:prstGeom prst="rect">
            <a:avLst/>
          </a:prstGeom>
        </p:spPr>
      </p:pic>
      <p:pic>
        <p:nvPicPr>
          <p:cNvPr id="81" name="Picture 10" descr="Icon of an archival box">
            <a:extLst>
              <a:ext uri="{FF2B5EF4-FFF2-40B4-BE49-F238E27FC236}">
                <a16:creationId xmlns:a16="http://schemas.microsoft.com/office/drawing/2014/main" id="{672CB9BB-29FA-49D9-924B-C2AF2D61EBE7}"/>
              </a:ext>
            </a:extLst>
          </p:cNvPr>
          <p:cNvPicPr>
            <a:picLocks noChangeAspect="1"/>
          </p:cNvPicPr>
          <p:nvPr/>
        </p:nvPicPr>
        <p:blipFill>
          <a:blip r:embed="rId5"/>
          <a:stretch>
            <a:fillRect/>
          </a:stretch>
        </p:blipFill>
        <p:spPr>
          <a:xfrm>
            <a:off x="3031668" y="2204369"/>
            <a:ext cx="704088" cy="704088"/>
          </a:xfrm>
          <a:prstGeom prst="rect">
            <a:avLst/>
          </a:prstGeom>
        </p:spPr>
      </p:pic>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ltLang="zh-CN" dirty="0"/>
              <a:t>Power Apps Admin Center</a:t>
            </a:r>
            <a:endParaRPr lang="en-US" dirty="0"/>
          </a:p>
        </p:txBody>
      </p:sp>
      <p:sp>
        <p:nvSpPr>
          <p:cNvPr id="6" name="Text Placeholder 5">
            <a:extLst>
              <a:ext uri="{FF2B5EF4-FFF2-40B4-BE49-F238E27FC236}">
                <a16:creationId xmlns:a16="http://schemas.microsoft.com/office/drawing/2014/main" id="{B1930A71-2475-4F13-991F-D6C1B73A8C5A}"/>
              </a:ext>
            </a:extLst>
          </p:cNvPr>
          <p:cNvSpPr>
            <a:spLocks noGrp="1"/>
          </p:cNvSpPr>
          <p:nvPr>
            <p:ph type="body" sz="quarter" idx="42"/>
          </p:nvPr>
        </p:nvSpPr>
        <p:spPr/>
        <p:txBody>
          <a:bodyPr/>
          <a:lstStyle/>
          <a:p>
            <a:pPr marL="0" lvl="0" indent="0">
              <a:buNone/>
            </a:pPr>
            <a:r>
              <a:rPr lang="en-US" altLang="zh-CN" sz="2000" dirty="0"/>
              <a:t>The Power Apps Admin Center is the centralized place for managing Power Apps for an organization</a:t>
            </a:r>
          </a:p>
        </p:txBody>
      </p:sp>
      <p:pic>
        <p:nvPicPr>
          <p:cNvPr id="14" name="Picture 13" descr="Screenshot of Power Platform admin center dashboard displaying Common Data Service Tab">
            <a:extLst>
              <a:ext uri="{FF2B5EF4-FFF2-40B4-BE49-F238E27FC236}">
                <a16:creationId xmlns:a16="http://schemas.microsoft.com/office/drawing/2014/main" id="{DAA9FB3A-77CC-42FE-A782-F601069DF01B}"/>
              </a:ext>
              <a:ext uri="{C183D7F6-B498-43B3-948B-1728B52AA6E4}">
                <adec:decorative xmlns:adec="http://schemas.microsoft.com/office/drawing/2017/decorative" val="0"/>
              </a:ext>
            </a:extLst>
          </p:cNvPr>
          <p:cNvPicPr>
            <a:picLocks noChangeAspect="1"/>
          </p:cNvPicPr>
          <p:nvPr/>
        </p:nvPicPr>
        <p:blipFill>
          <a:blip r:embed="rId3"/>
          <a:srcRect l="-44883" t="-6476" r="-48231" b="-6519"/>
          <a:stretch>
            <a:fillRect/>
          </a:stretch>
        </p:blipFill>
        <p:spPr>
          <a:xfrm>
            <a:off x="1705099" y="2402659"/>
            <a:ext cx="8781802" cy="3077465"/>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dirty="0"/>
              <a:t>Module 5: </a:t>
            </a:r>
            <a:r>
              <a:rPr lang="en-US" altLang="zh-CN" dirty="0"/>
              <a:t>Power Apps related technologies</a:t>
            </a:r>
            <a:endParaRPr lang="en-US" dirty="0"/>
          </a:p>
        </p:txBody>
      </p:sp>
      <p:pic>
        <p:nvPicPr>
          <p:cNvPr id="3" name="Picture Placeholder 7" descr="Icon of a cellphone with a checkmark on the lower right corner">
            <a:extLst>
              <a:ext uri="{FF2B5EF4-FFF2-40B4-BE49-F238E27FC236}">
                <a16:creationId xmlns:a16="http://schemas.microsoft.com/office/drawing/2014/main" id="{0020905C-52B9-A022-620D-E5BAC146D616}"/>
              </a:ext>
            </a:extLst>
          </p:cNvPr>
          <p:cNvPicPr>
            <a:picLocks noGrp="1" noChangeAspect="1"/>
          </p:cNvPicPr>
          <p:nvPr>
            <p:ph type="pic" sz="quarter" idx="10"/>
          </p:nvPr>
        </p:nvPicPr>
        <p:blipFill rotWithShape="1">
          <a:blip r:embed="rId3"/>
          <a:srcRect l="-18471" t="-5021" r="-16044" b="-2593"/>
          <a:stretch/>
        </p:blipFill>
        <p:spPr>
          <a:xfrm>
            <a:off x="10098361" y="2777952"/>
            <a:ext cx="1281254" cy="1281436"/>
          </a:xfrm>
        </p:spPr>
      </p:pic>
    </p:spTree>
    <p:extLst>
      <p:ext uri="{BB962C8B-B14F-4D97-AF65-F5344CB8AC3E}">
        <p14:creationId xmlns:p14="http://schemas.microsoft.com/office/powerpoint/2010/main" val="19706763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related technologies </a:t>
            </a:r>
          </a:p>
        </p:txBody>
      </p:sp>
      <p:sp>
        <p:nvSpPr>
          <p:cNvPr id="3" name="Text Placeholder 2">
            <a:extLst>
              <a:ext uri="{FF2B5EF4-FFF2-40B4-BE49-F238E27FC236}">
                <a16:creationId xmlns:a16="http://schemas.microsoft.com/office/drawing/2014/main" id="{B96645E7-9726-4C89-BD04-2857DADE4503}"/>
              </a:ext>
            </a:extLst>
          </p:cNvPr>
          <p:cNvSpPr>
            <a:spLocks noGrp="1"/>
          </p:cNvSpPr>
          <p:nvPr>
            <p:ph type="body" sz="quarter" idx="18"/>
          </p:nvPr>
        </p:nvSpPr>
        <p:spPr>
          <a:xfrm>
            <a:off x="432088" y="1168400"/>
            <a:ext cx="11341267" cy="615553"/>
          </a:xfrm>
        </p:spPr>
        <p:txBody>
          <a:bodyPr/>
          <a:lstStyle/>
          <a:p>
            <a:r>
              <a:rPr lang="en-US" dirty="0"/>
              <a:t>Microsoft Power Apps works with other technologies to help you build powerful apps for your organization:</a:t>
            </a:r>
          </a:p>
        </p:txBody>
      </p:sp>
      <p:pic>
        <p:nvPicPr>
          <p:cNvPr id="51" name="Picture 50" descr="Icon of a server tower">
            <a:extLst>
              <a:ext uri="{FF2B5EF4-FFF2-40B4-BE49-F238E27FC236}">
                <a16:creationId xmlns:a16="http://schemas.microsoft.com/office/drawing/2014/main" id="{C2089947-BC23-4991-AD0D-89F00CF02718}"/>
              </a:ext>
            </a:extLst>
          </p:cNvPr>
          <p:cNvPicPr>
            <a:picLocks noChangeAspect="1"/>
          </p:cNvPicPr>
          <p:nvPr/>
        </p:nvPicPr>
        <p:blipFill>
          <a:blip r:embed="rId3"/>
          <a:stretch>
            <a:fillRect/>
          </a:stretch>
        </p:blipFill>
        <p:spPr>
          <a:xfrm>
            <a:off x="418644" y="1895046"/>
            <a:ext cx="812292" cy="810768"/>
          </a:xfrm>
          <a:prstGeom prst="rect">
            <a:avLst/>
          </a:prstGeom>
        </p:spPr>
      </p:pic>
      <p:sp>
        <p:nvSpPr>
          <p:cNvPr id="5" name="Text Placeholder 4">
            <a:extLst>
              <a:ext uri="{FF2B5EF4-FFF2-40B4-BE49-F238E27FC236}">
                <a16:creationId xmlns:a16="http://schemas.microsoft.com/office/drawing/2014/main" id="{0CB1E841-EEA8-458A-B232-6118D9461249}"/>
              </a:ext>
            </a:extLst>
          </p:cNvPr>
          <p:cNvSpPr>
            <a:spLocks noGrp="1"/>
          </p:cNvSpPr>
          <p:nvPr>
            <p:ph type="body" sz="quarter" idx="11"/>
          </p:nvPr>
        </p:nvSpPr>
        <p:spPr>
          <a:xfrm>
            <a:off x="1389459" y="1971246"/>
            <a:ext cx="10383899" cy="658368"/>
          </a:xfrm>
        </p:spPr>
        <p:txBody>
          <a:bodyPr/>
          <a:lstStyle/>
          <a:p>
            <a:pPr lvl="0">
              <a:lnSpc>
                <a:spcPct val="100000"/>
              </a:lnSpc>
              <a:spcBef>
                <a:spcPts val="0"/>
              </a:spcBef>
            </a:pPr>
            <a:r>
              <a:rPr lang="en-US" sz="1800"/>
              <a:t>Data sources – Without data, you don't have a business. Data sources bring cloud and on-premises data into your apps. You access data through built-in connections, custom connectors, and gateways</a:t>
            </a:r>
          </a:p>
        </p:txBody>
      </p:sp>
      <p:pic>
        <p:nvPicPr>
          <p:cNvPr id="49" name="Picture 48" descr="Icon of a server connected to a network">
            <a:extLst>
              <a:ext uri="{FF2B5EF4-FFF2-40B4-BE49-F238E27FC236}">
                <a16:creationId xmlns:a16="http://schemas.microsoft.com/office/drawing/2014/main" id="{C7594BCF-50DF-4BDF-AED4-763601128912}"/>
              </a:ext>
            </a:extLst>
          </p:cNvPr>
          <p:cNvPicPr>
            <a:picLocks noChangeAspect="1"/>
          </p:cNvPicPr>
          <p:nvPr/>
        </p:nvPicPr>
        <p:blipFill>
          <a:blip r:embed="rId4"/>
          <a:stretch>
            <a:fillRect/>
          </a:stretch>
        </p:blipFill>
        <p:spPr>
          <a:xfrm>
            <a:off x="418644" y="2831052"/>
            <a:ext cx="812292" cy="812292"/>
          </a:xfrm>
          <a:prstGeom prst="rect">
            <a:avLst/>
          </a:prstGeom>
        </p:spPr>
      </p:pic>
      <p:sp>
        <p:nvSpPr>
          <p:cNvPr id="6" name="Text Placeholder 5">
            <a:extLst>
              <a:ext uri="{FF2B5EF4-FFF2-40B4-BE49-F238E27FC236}">
                <a16:creationId xmlns:a16="http://schemas.microsoft.com/office/drawing/2014/main" id="{61C262E1-9813-4D7B-9B09-D1F1F8D3426B}"/>
              </a:ext>
            </a:extLst>
          </p:cNvPr>
          <p:cNvSpPr>
            <a:spLocks noGrp="1"/>
          </p:cNvSpPr>
          <p:nvPr>
            <p:ph type="body" sz="quarter" idx="15"/>
          </p:nvPr>
        </p:nvSpPr>
        <p:spPr>
          <a:xfrm>
            <a:off x="1389459" y="2908014"/>
            <a:ext cx="10383899" cy="658368"/>
          </a:xfrm>
        </p:spPr>
        <p:txBody>
          <a:bodyPr/>
          <a:lstStyle/>
          <a:p>
            <a:pPr lvl="0">
              <a:lnSpc>
                <a:spcPct val="100000"/>
              </a:lnSpc>
              <a:spcBef>
                <a:spcPts val="0"/>
              </a:spcBef>
            </a:pPr>
            <a:r>
              <a:rPr lang="en-US" sz="1800" dirty="0" err="1"/>
              <a:t>Dataverse</a:t>
            </a:r>
            <a:r>
              <a:rPr lang="en-US" sz="1800" dirty="0"/>
              <a:t> – A compliant and scalable data service that's integrated into Power Apps</a:t>
            </a:r>
          </a:p>
        </p:txBody>
      </p:sp>
      <p:pic>
        <p:nvPicPr>
          <p:cNvPr id="47" name="Picture 46" descr="Icon of a power plug and outlet">
            <a:extLst>
              <a:ext uri="{FF2B5EF4-FFF2-40B4-BE49-F238E27FC236}">
                <a16:creationId xmlns:a16="http://schemas.microsoft.com/office/drawing/2014/main" id="{79443A89-2C6D-48F7-9320-3B568ED35C14}"/>
              </a:ext>
            </a:extLst>
          </p:cNvPr>
          <p:cNvPicPr>
            <a:picLocks noChangeAspect="1"/>
          </p:cNvPicPr>
          <p:nvPr/>
        </p:nvPicPr>
        <p:blipFill>
          <a:blip r:embed="rId5"/>
          <a:stretch>
            <a:fillRect/>
          </a:stretch>
        </p:blipFill>
        <p:spPr>
          <a:xfrm>
            <a:off x="418644" y="3779757"/>
            <a:ext cx="812292" cy="812292"/>
          </a:xfrm>
          <a:prstGeom prst="rect">
            <a:avLst/>
          </a:prstGeom>
        </p:spPr>
      </p:pic>
      <p:sp>
        <p:nvSpPr>
          <p:cNvPr id="7" name="Text Placeholder 6">
            <a:extLst>
              <a:ext uri="{FF2B5EF4-FFF2-40B4-BE49-F238E27FC236}">
                <a16:creationId xmlns:a16="http://schemas.microsoft.com/office/drawing/2014/main" id="{23DA80E6-58CF-435D-A9C0-0EAF8BDBABB7}"/>
              </a:ext>
            </a:extLst>
          </p:cNvPr>
          <p:cNvSpPr>
            <a:spLocks noGrp="1"/>
          </p:cNvSpPr>
          <p:nvPr>
            <p:ph type="body" sz="quarter" idx="17"/>
          </p:nvPr>
        </p:nvSpPr>
        <p:spPr>
          <a:xfrm>
            <a:off x="1389459" y="3856719"/>
            <a:ext cx="10383899" cy="658368"/>
          </a:xfrm>
        </p:spPr>
        <p:txBody>
          <a:bodyPr/>
          <a:lstStyle/>
          <a:p>
            <a:pPr lvl="0">
              <a:lnSpc>
                <a:spcPct val="100000"/>
              </a:lnSpc>
              <a:spcBef>
                <a:spcPts val="0"/>
              </a:spcBef>
            </a:pPr>
            <a:r>
              <a:rPr lang="en-US" sz="1800"/>
              <a:t>Power Automate – Allows you to build automated workflows to receive notifications, run processes, collect data, and more</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t>Data sources, connections, and gateways</a:t>
            </a:r>
          </a:p>
        </p:txBody>
      </p:sp>
      <p:sp>
        <p:nvSpPr>
          <p:cNvPr id="5" name="Text Placeholder 4">
            <a:extLst>
              <a:ext uri="{FF2B5EF4-FFF2-40B4-BE49-F238E27FC236}">
                <a16:creationId xmlns:a16="http://schemas.microsoft.com/office/drawing/2014/main" id="{DC50ECE3-87F5-41D6-945D-C8B633ECD211}"/>
              </a:ext>
            </a:extLst>
          </p:cNvPr>
          <p:cNvSpPr>
            <a:spLocks noGrp="1"/>
          </p:cNvSpPr>
          <p:nvPr>
            <p:ph type="body" sz="quarter" idx="42"/>
          </p:nvPr>
        </p:nvSpPr>
        <p:spPr/>
        <p:txBody>
          <a:bodyPr/>
          <a:lstStyle/>
          <a:p>
            <a:r>
              <a:rPr lang="en-US" sz="2000" dirty="0"/>
              <a:t>Most canvas apps and many Power Automate flows use external information that is stored </a:t>
            </a:r>
          </a:p>
          <a:p>
            <a:r>
              <a:rPr lang="en-US" sz="2000" dirty="0"/>
              <a:t>in data sources</a:t>
            </a:r>
          </a:p>
        </p:txBody>
      </p:sp>
      <p:pic>
        <p:nvPicPr>
          <p:cNvPr id="15" name="Picture 14" descr="List of Apps i.e. Common Data Service. SharePoint, SQL Server, Dynamics 365, Office 365 Users, Office 365 Outlook, Excel, OneDrive for Business, OneDrive and Dropbox">
            <a:extLst>
              <a:ext uri="{FF2B5EF4-FFF2-40B4-BE49-F238E27FC236}">
                <a16:creationId xmlns:a16="http://schemas.microsoft.com/office/drawing/2014/main" id="{08445014-B67B-44C7-A74F-B825D3363F3B}"/>
              </a:ext>
            </a:extLst>
          </p:cNvPr>
          <p:cNvPicPr/>
          <p:nvPr/>
        </p:nvPicPr>
        <p:blipFill>
          <a:blip r:embed="rId3"/>
          <a:srcRect l="-38527" t="-6432" r="-38398" b="-6547"/>
          <a:stretch>
            <a:fillRect/>
          </a:stretch>
        </p:blipFill>
        <p:spPr>
          <a:xfrm>
            <a:off x="1863143" y="2438401"/>
            <a:ext cx="8465714" cy="2966696"/>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err="1"/>
              <a:t>Dataverse</a:t>
            </a:r>
            <a:r>
              <a:rPr lang="en-US" altLang="zh-CN" dirty="0"/>
              <a:t> allows you to store and manage data used by business applications</a:t>
            </a:r>
          </a:p>
          <a:p>
            <a:pPr>
              <a:spcAft>
                <a:spcPts val="1800"/>
              </a:spcAft>
            </a:pPr>
            <a:r>
              <a:rPr lang="en-US" altLang="zh-CN" dirty="0"/>
              <a:t>Data is stored within a set of tables</a:t>
            </a:r>
          </a:p>
          <a:p>
            <a:pPr>
              <a:spcAft>
                <a:spcPts val="1800"/>
              </a:spcAft>
            </a:pPr>
            <a:r>
              <a:rPr lang="en-US" altLang="zh-CN" dirty="0"/>
              <a:t>Includes a base set of standard tables that cover typical scenarios</a:t>
            </a:r>
          </a:p>
          <a:p>
            <a:pPr>
              <a:spcAft>
                <a:spcPts val="1800"/>
              </a:spcAft>
            </a:pPr>
            <a:r>
              <a:rPr lang="en-US" altLang="zh-CN" dirty="0"/>
              <a:t>Customer tables can be created specific to your organization</a:t>
            </a:r>
          </a:p>
          <a:p>
            <a:pPr>
              <a:spcAft>
                <a:spcPts val="1800"/>
              </a:spcAft>
            </a:pPr>
            <a:r>
              <a:rPr lang="en-US" altLang="zh-CN" dirty="0"/>
              <a:t>App makers can then use Power Apps to build rich applications by using </a:t>
            </a:r>
            <a:br>
              <a:rPr lang="en-US" altLang="zh-CN" dirty="0"/>
            </a:br>
            <a:r>
              <a:rPr lang="en-US" altLang="zh-CN" dirty="0"/>
              <a:t>this data</a:t>
            </a:r>
          </a:p>
        </p:txBody>
      </p:sp>
      <p:pic>
        <p:nvPicPr>
          <p:cNvPr id="26" name="Picture Placeholder 33" descr="Diagram representing a division of Dynamics 365, Office 365, Mobile Apps and Web Apps showing a flow from Power Apps, Power Automate and Power BI towards Common Data services and Data connectors">
            <a:extLst>
              <a:ext uri="{FF2B5EF4-FFF2-40B4-BE49-F238E27FC236}">
                <a16:creationId xmlns:a16="http://schemas.microsoft.com/office/drawing/2014/main" id="{D9CCCB3D-E8CC-437E-8F02-641B40A6B8E5}"/>
              </a:ext>
            </a:extLst>
          </p:cNvPr>
          <p:cNvPicPr>
            <a:picLocks noChangeAspect="1"/>
          </p:cNvPicPr>
          <p:nvPr/>
        </p:nvPicPr>
        <p:blipFill rotWithShape="1">
          <a:blip r:embed="rId3"/>
          <a:srcRect t="1118" b="1118"/>
          <a:stretch/>
        </p:blipFill>
        <p:spPr>
          <a:xfrm>
            <a:off x="7032977" y="1682675"/>
            <a:ext cx="4094315" cy="3663794"/>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0292444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t>Power Automate</a:t>
            </a:r>
            <a:endParaRPr lang="en-US" dirty="0"/>
          </a:p>
        </p:txBody>
      </p:sp>
      <p:sp>
        <p:nvSpPr>
          <p:cNvPr id="5" name="Text Placeholder 4">
            <a:extLst>
              <a:ext uri="{FF2B5EF4-FFF2-40B4-BE49-F238E27FC236}">
                <a16:creationId xmlns:a16="http://schemas.microsoft.com/office/drawing/2014/main" id="{65F3674C-E684-46E3-A344-1CDD9732F733}"/>
              </a:ext>
            </a:extLst>
          </p:cNvPr>
          <p:cNvSpPr>
            <a:spLocks noGrp="1"/>
          </p:cNvSpPr>
          <p:nvPr>
            <p:ph type="body" sz="quarter" idx="42"/>
          </p:nvPr>
        </p:nvSpPr>
        <p:spPr/>
        <p:txBody>
          <a:bodyPr/>
          <a:lstStyle/>
          <a:p>
            <a:r>
              <a:rPr lang="en-US" sz="2400" dirty="0"/>
              <a:t>Power Automate is an online workflow service that automates actions across the most common apps and services</a:t>
            </a:r>
          </a:p>
        </p:txBody>
      </p:sp>
      <p:pic>
        <p:nvPicPr>
          <p:cNvPr id="12" name="Picture Placeholder 11" descr="Icons of Office 365 Outlook, SharePoint, OneDrive for Business, Microsoft Forms, RSS, SQL Server, Power BI, Azure DevOps, Approvals, Twitter, Excel Online and Dynamics 365">
            <a:extLst>
              <a:ext uri="{FF2B5EF4-FFF2-40B4-BE49-F238E27FC236}">
                <a16:creationId xmlns:a16="http://schemas.microsoft.com/office/drawing/2014/main" id="{086AFF09-4233-4F91-AA5C-3A3F66AC7977}"/>
              </a:ext>
            </a:extLst>
          </p:cNvPr>
          <p:cNvPicPr>
            <a:picLocks noGrp="1" noChangeAspect="1"/>
          </p:cNvPicPr>
          <p:nvPr>
            <p:ph type="pic" sz="quarter" idx="15"/>
          </p:nvPr>
        </p:nvPicPr>
        <p:blipFill rotWithShape="1">
          <a:blip r:embed="rId3"/>
          <a:srcRect l="-10645" t="-1140" r="-10645" b="-1140"/>
          <a:stretch/>
        </p:blipFill>
        <p:spPr>
          <a:xfrm>
            <a:off x="6349678" y="1564130"/>
            <a:ext cx="5303845" cy="4746143"/>
          </a:xfrm>
          <a:solidFill>
            <a:schemeClr val="bg1"/>
          </a:solidFill>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dirty="0"/>
              <a:t>Module 1: What is Microsoft Power Platform</a:t>
            </a:r>
          </a:p>
        </p:txBody>
      </p:sp>
      <p:sp>
        <p:nvSpPr>
          <p:cNvPr id="9" name="Product_ECDC" title="Icon of a box">
            <a:extLst>
              <a:ext uri="{FF2B5EF4-FFF2-40B4-BE49-F238E27FC236}">
                <a16:creationId xmlns:a16="http://schemas.microsoft.com/office/drawing/2014/main" id="{562F70F2-0B10-40B3-BB27-6AE565A2CBA2}"/>
              </a:ext>
            </a:extLst>
          </p:cNvPr>
          <p:cNvSpPr>
            <a:spLocks noChangeAspect="1" noEditPoints="1"/>
          </p:cNvSpPr>
          <p:nvPr/>
        </p:nvSpPr>
        <p:spPr bwMode="auto">
          <a:xfrm>
            <a:off x="10169477" y="2788282"/>
            <a:ext cx="1129839" cy="1271106"/>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2078460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Microsoft Learn module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9100" y="1456897"/>
            <a:ext cx="11340811" cy="1051570"/>
          </a:xfrm>
        </p:spPr>
        <p:txBody>
          <a:bodyPr/>
          <a:lstStyle/>
          <a:p>
            <a:r>
              <a:rPr lang="en-US" dirty="0"/>
              <a:t>PL-100 What is Microsoft Power Platform</a:t>
            </a:r>
          </a:p>
          <a:p>
            <a:r>
              <a:rPr lang="en-US" dirty="0">
                <a:solidFill>
                  <a:schemeClr val="accent2"/>
                </a:solidFill>
                <a:hlinkClick r:id="rId3"/>
              </a:rPr>
              <a:t>https://learn.microsoft.com/en-us/training/modules/introduction-power-platform</a:t>
            </a:r>
            <a:endParaRPr lang="en-US" dirty="0">
              <a:solidFill>
                <a:schemeClr val="accent2"/>
              </a:solidFill>
            </a:endParaRPr>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445" y="3062114"/>
            <a:ext cx="2966466" cy="2268475"/>
          </a:xfrm>
          <a:prstGeom prst="rect">
            <a:avLst/>
          </a:prstGeom>
        </p:spPr>
      </p:pic>
    </p:spTree>
    <p:extLst>
      <p:ext uri="{BB962C8B-B14F-4D97-AF65-F5344CB8AC3E}">
        <p14:creationId xmlns:p14="http://schemas.microsoft.com/office/powerpoint/2010/main" val="290399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3" y="440494"/>
            <a:ext cx="11341268" cy="680196"/>
          </a:xfrm>
        </p:spPr>
        <p:txBody>
          <a:bodyPr/>
          <a:lstStyle/>
          <a:p>
            <a:pPr lvl="0"/>
            <a:r>
              <a:rPr lang="en-US" noProof="0" dirty="0"/>
              <a:t>Microsoft Power Platform</a:t>
            </a:r>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15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mj-lt"/>
                <a:ea typeface="+mn-ea"/>
                <a:cs typeface="Segoe UI"/>
              </a:rPr>
              <a:t>Innovation anywhere. Unlocks value everywhere</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9" name="Picture 88" descr="Logo of Power BI ">
            <a:extLst>
              <a:ext uri="{FF2B5EF4-FFF2-40B4-BE49-F238E27FC236}">
                <a16:creationId xmlns:a16="http://schemas.microsoft.com/office/drawing/2014/main" id="{E7CC9C79-0CA6-43DA-BCB1-D052ED4364DB}"/>
              </a:ext>
            </a:extLst>
          </p:cNvPr>
          <p:cNvPicPr>
            <a:picLocks noChangeAspect="1"/>
          </p:cNvPicPr>
          <p:nvPr/>
        </p:nvPicPr>
        <p:blipFill>
          <a:blip r:embed="rId3"/>
          <a:stretch>
            <a:fillRect/>
          </a:stretch>
        </p:blipFill>
        <p:spPr>
          <a:xfrm>
            <a:off x="1843441" y="2349700"/>
            <a:ext cx="670591" cy="670591"/>
          </a:xfrm>
          <a:prstGeom prst="rect">
            <a:avLst/>
          </a:prstGeom>
        </p:spPr>
      </p:pic>
      <p:sp>
        <p:nvSpPr>
          <p:cNvPr id="30" name="Rectangle 89">
            <a:extLst>
              <a:ext uri="{FF2B5EF4-FFF2-40B4-BE49-F238E27FC236}">
                <a16:creationId xmlns:a16="http://schemas.microsoft.com/office/drawing/2014/main" id="{AA4A418D-003F-4BCD-9311-6B888D14E11A}"/>
              </a:ext>
            </a:extLst>
          </p:cNvPr>
          <p:cNvSpPr/>
          <p:nvPr/>
        </p:nvSpPr>
        <p:spPr bwMode="auto">
          <a:xfrm>
            <a:off x="1048233"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Segoe UI" pitchFamily="34" charset="0"/>
                <a:cs typeface="Segoe UI" pitchFamily="34" charset="0"/>
              </a:rPr>
              <a:t>Business analytics</a:t>
            </a:r>
          </a:p>
        </p:txBody>
      </p:sp>
      <p:pic>
        <p:nvPicPr>
          <p:cNvPr id="31" name="Picture 90" descr="Logo of Power Apps">
            <a:extLst>
              <a:ext uri="{FF2B5EF4-FFF2-40B4-BE49-F238E27FC236}">
                <a16:creationId xmlns:a16="http://schemas.microsoft.com/office/drawing/2014/main" id="{C2F55371-98ED-46D7-8F70-74CDE062FBF7}"/>
              </a:ext>
            </a:extLst>
          </p:cNvPr>
          <p:cNvPicPr>
            <a:picLocks noChangeAspect="1"/>
          </p:cNvPicPr>
          <p:nvPr/>
        </p:nvPicPr>
        <p:blipFill>
          <a:blip r:embed="rId4"/>
          <a:stretch>
            <a:fillRect/>
          </a:stretch>
        </p:blipFill>
        <p:spPr>
          <a:xfrm>
            <a:off x="4452556" y="2349700"/>
            <a:ext cx="670591" cy="670591"/>
          </a:xfrm>
          <a:prstGeom prst="rect">
            <a:avLst/>
          </a:prstGeom>
        </p:spPr>
      </p:pic>
      <p:sp>
        <p:nvSpPr>
          <p:cNvPr id="32" name="Rectangle 91">
            <a:extLst>
              <a:ext uri="{FF2B5EF4-FFF2-40B4-BE49-F238E27FC236}">
                <a16:creationId xmlns:a16="http://schemas.microsoft.com/office/drawing/2014/main" id="{76017A5A-9E42-4287-B45D-EBF250431B1F}"/>
              </a:ext>
            </a:extLst>
          </p:cNvPr>
          <p:cNvSpPr/>
          <p:nvPr/>
        </p:nvSpPr>
        <p:spPr bwMode="auto">
          <a:xfrm>
            <a:off x="365734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Application development</a:t>
            </a:r>
          </a:p>
        </p:txBody>
      </p:sp>
      <p:pic>
        <p:nvPicPr>
          <p:cNvPr id="33" name="Picture 92" descr="Logo of Power Automate">
            <a:extLst>
              <a:ext uri="{FF2B5EF4-FFF2-40B4-BE49-F238E27FC236}">
                <a16:creationId xmlns:a16="http://schemas.microsoft.com/office/drawing/2014/main" id="{50E61D8F-887F-4393-825D-A7AC86DFB9FF}"/>
              </a:ext>
            </a:extLst>
          </p:cNvPr>
          <p:cNvPicPr>
            <a:picLocks noChangeAspect="1"/>
          </p:cNvPicPr>
          <p:nvPr/>
        </p:nvPicPr>
        <p:blipFill>
          <a:blip r:embed="rId5"/>
          <a:stretch>
            <a:fillRect/>
          </a:stretch>
        </p:blipFill>
        <p:spPr>
          <a:xfrm>
            <a:off x="7062433" y="2349700"/>
            <a:ext cx="669621" cy="670591"/>
          </a:xfrm>
          <a:prstGeom prst="rect">
            <a:avLst/>
          </a:prstGeom>
        </p:spPr>
      </p:pic>
      <p:sp>
        <p:nvSpPr>
          <p:cNvPr id="34" name="Rectangle 93">
            <a:extLst>
              <a:ext uri="{FF2B5EF4-FFF2-40B4-BE49-F238E27FC236}">
                <a16:creationId xmlns:a16="http://schemas.microsoft.com/office/drawing/2014/main" id="{F5933FAB-FC6E-40B3-B957-40CC181AD91A}"/>
              </a:ext>
            </a:extLst>
          </p:cNvPr>
          <p:cNvSpPr/>
          <p:nvPr/>
        </p:nvSpPr>
        <p:spPr bwMode="auto">
          <a:xfrm>
            <a:off x="6266461"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Process automation</a:t>
            </a:r>
          </a:p>
        </p:txBody>
      </p:sp>
      <p:pic>
        <p:nvPicPr>
          <p:cNvPr id="35" name="Picture 94" descr="Logo of Power Virtual Agents">
            <a:extLst>
              <a:ext uri="{FF2B5EF4-FFF2-40B4-BE49-F238E27FC236}">
                <a16:creationId xmlns:a16="http://schemas.microsoft.com/office/drawing/2014/main" id="{D80D541E-35D1-485A-9AB2-2DB15CE7D23B}"/>
              </a:ext>
            </a:extLst>
          </p:cNvPr>
          <p:cNvPicPr>
            <a:picLocks noChangeAspect="1"/>
          </p:cNvPicPr>
          <p:nvPr/>
        </p:nvPicPr>
        <p:blipFill>
          <a:blip r:embed="rId6"/>
          <a:stretch>
            <a:fillRect/>
          </a:stretch>
        </p:blipFill>
        <p:spPr>
          <a:xfrm>
            <a:off x="9670785" y="2349700"/>
            <a:ext cx="670591" cy="670591"/>
          </a:xfrm>
          <a:prstGeom prst="rect">
            <a:avLst/>
          </a:prstGeom>
        </p:spPr>
      </p:pic>
      <p:sp>
        <p:nvSpPr>
          <p:cNvPr id="36" name="Rectangle 95">
            <a:extLst>
              <a:ext uri="{FF2B5EF4-FFF2-40B4-BE49-F238E27FC236}">
                <a16:creationId xmlns:a16="http://schemas.microsoft.com/office/drawing/2014/main" id="{A486EDCE-4470-4810-8BED-F3D8DF7E7FF2}"/>
              </a:ext>
            </a:extLst>
          </p:cNvPr>
          <p:cNvSpPr/>
          <p:nvPr/>
        </p:nvSpPr>
        <p:spPr bwMode="auto">
          <a:xfrm>
            <a:off x="887557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Power Virtual Agents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rPr>
              <a:t>Intelligent </a:t>
            </a:r>
            <a:r>
              <a:rPr lang="en-US" sz="1400" dirty="0">
                <a:solidFill>
                  <a:srgbClr val="191919"/>
                </a:solidFill>
                <a:latin typeface="Segoe UI"/>
                <a:cs typeface="Segoe UI" pitchFamily="34" charset="0"/>
              </a:rPr>
              <a:t>chatbots</a:t>
            </a:r>
            <a:endPar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endParaRPr>
          </a:p>
        </p:txBody>
      </p:sp>
      <p:sp>
        <p:nvSpPr>
          <p:cNvPr id="37" name="plug" title="Icon of a power plug showing an A to B connection">
            <a:extLst>
              <a:ext uri="{FF2B5EF4-FFF2-40B4-BE49-F238E27FC236}">
                <a16:creationId xmlns:a16="http://schemas.microsoft.com/office/drawing/2014/main" id="{FFC4B530-6365-4BAD-BDC8-EFCA7E35F98B}"/>
              </a:ext>
            </a:extLst>
          </p:cNvPr>
          <p:cNvSpPr>
            <a:spLocks noChangeAspect="1" noEditPoints="1"/>
          </p:cNvSpPr>
          <p:nvPr/>
        </p:nvSpPr>
        <p:spPr bwMode="auto">
          <a:xfrm>
            <a:off x="4527182" y="4219338"/>
            <a:ext cx="595965" cy="56490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91919"/>
              </a:solidFill>
              <a:effectLst/>
              <a:uLnTx/>
              <a:uFillTx/>
              <a:latin typeface="Segoe UI"/>
              <a:ea typeface="+mn-ea"/>
              <a:cs typeface="+mn-cs"/>
            </a:endParaRPr>
          </a:p>
        </p:txBody>
      </p:sp>
      <p:sp>
        <p:nvSpPr>
          <p:cNvPr id="38" name="Rectangle 99">
            <a:extLst>
              <a:ext uri="{FF2B5EF4-FFF2-40B4-BE49-F238E27FC236}">
                <a16:creationId xmlns:a16="http://schemas.microsoft.com/office/drawing/2014/main" id="{6B44BC2B-DE97-4233-92FB-FAE78153A522}"/>
              </a:ext>
            </a:extLst>
          </p:cNvPr>
          <p:cNvSpPr/>
          <p:nvPr/>
        </p:nvSpPr>
        <p:spPr bwMode="auto">
          <a:xfrm>
            <a:off x="3507321"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Data connectors</a:t>
            </a:r>
          </a:p>
        </p:txBody>
      </p:sp>
      <p:pic>
        <p:nvPicPr>
          <p:cNvPr id="39" name="Graphic 100" descr="Logo of AI Builders ">
            <a:extLst>
              <a:ext uri="{FF2B5EF4-FFF2-40B4-BE49-F238E27FC236}">
                <a16:creationId xmlns:a16="http://schemas.microsoft.com/office/drawing/2014/main" id="{E32044DC-8D17-46EC-81CD-48E3119A88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8855" y="4188839"/>
            <a:ext cx="595966" cy="611929"/>
          </a:xfrm>
          <a:prstGeom prst="rect">
            <a:avLst/>
          </a:prstGeom>
        </p:spPr>
      </p:pic>
      <p:sp>
        <p:nvSpPr>
          <p:cNvPr id="40" name="Rectangle 101">
            <a:extLst>
              <a:ext uri="{FF2B5EF4-FFF2-40B4-BE49-F238E27FC236}">
                <a16:creationId xmlns:a16="http://schemas.microsoft.com/office/drawing/2014/main" id="{65E4F05B-91DB-4E5D-B40D-9FC6806416F9}"/>
              </a:ext>
            </a:extLst>
          </p:cNvPr>
          <p:cNvSpPr/>
          <p:nvPr/>
        </p:nvSpPr>
        <p:spPr bwMode="auto">
          <a:xfrm>
            <a:off x="6091035"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AI Builder</a:t>
            </a:r>
          </a:p>
        </p:txBody>
      </p:sp>
      <p:pic>
        <p:nvPicPr>
          <p:cNvPr id="41" name="Graphic 1245" descr="Logo of Common Data Service">
            <a:extLst>
              <a:ext uri="{FF2B5EF4-FFF2-40B4-BE49-F238E27FC236}">
                <a16:creationId xmlns:a16="http://schemas.microsoft.com/office/drawing/2014/main" id="{A53CFFB0-2ECD-444E-B81A-F640B34D09B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32949" y="4208330"/>
            <a:ext cx="546261" cy="546261"/>
          </a:xfrm>
          <a:prstGeom prst="rect">
            <a:avLst/>
          </a:prstGeom>
        </p:spPr>
      </p:pic>
      <p:sp>
        <p:nvSpPr>
          <p:cNvPr id="42" name="Rectangle 103">
            <a:extLst>
              <a:ext uri="{FF2B5EF4-FFF2-40B4-BE49-F238E27FC236}">
                <a16:creationId xmlns:a16="http://schemas.microsoft.com/office/drawing/2014/main" id="{98E30701-8815-4662-85B0-97E7C77493D7}"/>
              </a:ext>
            </a:extLst>
          </p:cNvPr>
          <p:cNvSpPr/>
          <p:nvPr/>
        </p:nvSpPr>
        <p:spPr bwMode="auto">
          <a:xfrm>
            <a:off x="8378751" y="4954087"/>
            <a:ext cx="296406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Microsoft </a:t>
            </a:r>
            <a:r>
              <a:rPr kumimoji="0" lang="en-US" sz="1800" b="0" i="0" u="none" strike="noStrike" kern="1200" cap="none" spc="0" normalizeH="0" baseline="0" noProof="0" dirty="0" err="1">
                <a:ln>
                  <a:noFill/>
                </a:ln>
                <a:solidFill>
                  <a:srgbClr val="191919"/>
                </a:solidFill>
                <a:effectLst/>
                <a:uLnTx/>
                <a:uFillTx/>
                <a:latin typeface="Segoe UI Semibold"/>
                <a:ea typeface="+mn-ea"/>
                <a:cs typeface="Segoe UI" pitchFamily="34" charset="0"/>
              </a:rPr>
              <a:t>Dataverse</a:t>
            </a: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endParaRPr>
          </a:p>
        </p:txBody>
      </p:sp>
      <p:grpSp>
        <p:nvGrpSpPr>
          <p:cNvPr id="43" name="Group 2">
            <a:extLst>
              <a:ext uri="{FF2B5EF4-FFF2-40B4-BE49-F238E27FC236}">
                <a16:creationId xmlns:a16="http://schemas.microsoft.com/office/drawing/2014/main" id="{B67F1ECA-4153-4714-98E2-EC66D1095EE5}"/>
              </a:ext>
            </a:extLst>
          </p:cNvPr>
          <p:cNvGrpSpPr/>
          <p:nvPr/>
        </p:nvGrpSpPr>
        <p:grpSpPr>
          <a:xfrm>
            <a:off x="2232199" y="3830772"/>
            <a:ext cx="7790950" cy="329859"/>
            <a:chOff x="3439889" y="4276083"/>
            <a:chExt cx="7790950" cy="329859"/>
          </a:xfrm>
        </p:grpSpPr>
        <p:sp>
          <p:nvSpPr>
            <p:cNvPr id="44" name="Rectangle 42">
              <a:extLst>
                <a:ext uri="{FF2B5EF4-FFF2-40B4-BE49-F238E27FC236}">
                  <a16:creationId xmlns:a16="http://schemas.microsoft.com/office/drawing/2014/main" id="{B0261C84-6369-4B15-BDD6-0AD918A84715}"/>
                </a:ext>
                <a:ext uri="{C183D7F6-B498-43B3-948B-1728B52AA6E4}">
                  <adec:decorative xmlns:adec="http://schemas.microsoft.com/office/drawing/2017/decorative" val="1"/>
                </a:ext>
              </a:extLst>
            </p:cNvPr>
            <p:cNvSpPr/>
            <p:nvPr/>
          </p:nvSpPr>
          <p:spPr bwMode="auto">
            <a:xfrm flipV="1">
              <a:off x="3439889" y="4276095"/>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sp>
          <p:nvSpPr>
            <p:cNvPr id="45" name="Rectangle 42">
              <a:extLst>
                <a:ext uri="{FF2B5EF4-FFF2-40B4-BE49-F238E27FC236}">
                  <a16:creationId xmlns:a16="http://schemas.microsoft.com/office/drawing/2014/main" id="{A4D7F2B8-705C-448B-AB01-1FEA9AFB1126}"/>
                </a:ext>
                <a:ext uri="{C183D7F6-B498-43B3-948B-1728B52AA6E4}">
                  <adec:decorative xmlns:adec="http://schemas.microsoft.com/office/drawing/2017/decorative" val="1"/>
                </a:ext>
              </a:extLst>
            </p:cNvPr>
            <p:cNvSpPr/>
            <p:nvPr/>
          </p:nvSpPr>
          <p:spPr bwMode="auto">
            <a:xfrm flipV="1">
              <a:off x="6037951" y="4276083"/>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grpSp>
      <p:sp>
        <p:nvSpPr>
          <p:cNvPr id="46" name="Rectangle 4">
            <a:extLst>
              <a:ext uri="{FF2B5EF4-FFF2-40B4-BE49-F238E27FC236}">
                <a16:creationId xmlns:a16="http://schemas.microsoft.com/office/drawing/2014/main" id="{5861E5BA-D27E-4664-859B-2393752C28FA}"/>
              </a:ext>
            </a:extLst>
          </p:cNvPr>
          <p:cNvSpPr/>
          <p:nvPr/>
        </p:nvSpPr>
        <p:spPr bwMode="auto">
          <a:xfrm>
            <a:off x="913919" y="4924581"/>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Portals</a:t>
            </a:r>
          </a:p>
        </p:txBody>
      </p:sp>
      <p:pic>
        <p:nvPicPr>
          <p:cNvPr id="47" name="Graphic 6" descr="Browser window">
            <a:extLst>
              <a:ext uri="{FF2B5EF4-FFF2-40B4-BE49-F238E27FC236}">
                <a16:creationId xmlns:a16="http://schemas.microsoft.com/office/drawing/2014/main" id="{1BEB08FB-3681-46B3-8E3A-17288409D7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3433" y="4082638"/>
            <a:ext cx="777532" cy="777532"/>
          </a:xfrm>
          <a:prstGeom prst="rect">
            <a:avLst/>
          </a:prstGeom>
        </p:spPr>
      </p:pic>
    </p:spTree>
    <p:extLst>
      <p:ext uri="{BB962C8B-B14F-4D97-AF65-F5344CB8AC3E}">
        <p14:creationId xmlns:p14="http://schemas.microsoft.com/office/powerpoint/2010/main" val="62214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noProof="0" dirty="0"/>
              <a:t>Build and consume solutions for web and mobile with </a:t>
            </a:r>
            <a:br>
              <a:rPr lang="en-US" altLang="zh-CN" noProof="0" dirty="0"/>
            </a:br>
            <a:r>
              <a:rPr lang="en-US" altLang="zh-CN" noProof="0" dirty="0"/>
              <a:t>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a:t>Build highly customized task- and role-based canvas apps with data from one or multiple sources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a:spcAft>
                <a:spcPts val="1800"/>
              </a:spcAft>
            </a:pPr>
            <a:r>
              <a:rPr lang="en-US" altLang="zh-CN" dirty="0"/>
              <a:t>Generate immersive model-driven apps, starting from your data model and business processes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a:spcAft>
                <a:spcPts val="1800"/>
              </a:spcAft>
            </a:pPr>
            <a:r>
              <a:rPr lang="en-US" altLang="zh-CN" dirty="0"/>
              <a:t>Consume fully accessible apps across web and mobile, embedded or standalone, on any device</a:t>
            </a:r>
          </a:p>
        </p:txBody>
      </p:sp>
      <p:pic>
        <p:nvPicPr>
          <p:cNvPr id="9" name="Picture 46" descr="Power Apps My Travel screenshot on different devices screen">
            <a:extLst>
              <a:ext uri="{FF2B5EF4-FFF2-40B4-BE49-F238E27FC236}">
                <a16:creationId xmlns:a16="http://schemas.microsoft.com/office/drawing/2014/main" id="{3AAE09D4-C1C7-4F44-8C6A-DDE6908F7E0D}"/>
              </a:ext>
            </a:extLst>
          </p:cNvPr>
          <p:cNvPicPr>
            <a:picLocks noChangeAspect="1"/>
          </p:cNvPicPr>
          <p:nvPr/>
        </p:nvPicPr>
        <p:blipFill rotWithShape="1">
          <a:blip r:embed="rId3"/>
          <a:srcRect l="17516" r="17516"/>
          <a:stretch/>
        </p:blipFill>
        <p:spPr>
          <a:xfrm>
            <a:off x="6466119" y="2132363"/>
            <a:ext cx="5187404" cy="2694094"/>
          </a:xfrm>
          <a:prstGeom prst="rect">
            <a:avLst/>
          </a:prstGeom>
        </p:spPr>
      </p:pic>
      <p:pic>
        <p:nvPicPr>
          <p:cNvPr id="14" name="Picture 24" descr="Logo of Power Apps">
            <a:extLst>
              <a:ext uri="{FF2B5EF4-FFF2-40B4-BE49-F238E27FC236}">
                <a16:creationId xmlns:a16="http://schemas.microsoft.com/office/drawing/2014/main" id="{B2477570-4341-424D-9524-3A0C1D609536}"/>
              </a:ext>
            </a:extLst>
          </p:cNvPr>
          <p:cNvPicPr>
            <a:picLocks noChangeAspect="1"/>
          </p:cNvPicPr>
          <p:nvPr/>
        </p:nvPicPr>
        <p:blipFill>
          <a:blip r:embed="rId4"/>
          <a:stretch>
            <a:fillRect/>
          </a:stretch>
        </p:blipFill>
        <p:spPr>
          <a:xfrm>
            <a:off x="10825163" y="645545"/>
            <a:ext cx="771770" cy="592643"/>
          </a:xfrm>
          <a:prstGeom prst="rect">
            <a:avLst/>
          </a:prstGeom>
        </p:spPr>
      </p:pic>
    </p:spTree>
    <p:extLst>
      <p:ext uri="{BB962C8B-B14F-4D97-AF65-F5344CB8AC3E}">
        <p14:creationId xmlns:p14="http://schemas.microsoft.com/office/powerpoint/2010/main" val="39034351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Automate and integrate business processes with </a:t>
            </a:r>
            <a:br>
              <a:rPr lang="en-US" altLang="zh-CN" dirty="0"/>
            </a:br>
            <a:r>
              <a:rPr lang="en-US" altLang="zh-CN" dirty="0"/>
              <a:t>Power Automate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and model business processes across your apps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From simple automations to advanced scenarios with branches, loops, and more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Trigger actions, grant approvals, and get notifications right where you work</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legacy, on-prem and cloud-based applications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0" descr="Logo of Power Automate">
            <a:extLst>
              <a:ext uri="{FF2B5EF4-FFF2-40B4-BE49-F238E27FC236}">
                <a16:creationId xmlns:a16="http://schemas.microsoft.com/office/drawing/2014/main" id="{9227AADF-31A8-4796-858A-822505375070}"/>
              </a:ext>
            </a:extLst>
          </p:cNvPr>
          <p:cNvPicPr>
            <a:picLocks noChangeAspect="1"/>
          </p:cNvPicPr>
          <p:nvPr/>
        </p:nvPicPr>
        <p:blipFill>
          <a:blip r:embed="rId3"/>
          <a:stretch>
            <a:fillRect/>
          </a:stretch>
        </p:blipFill>
        <p:spPr>
          <a:xfrm>
            <a:off x="10837025" y="542376"/>
            <a:ext cx="803039" cy="610403"/>
          </a:xfrm>
          <a:prstGeom prst="rect">
            <a:avLst/>
          </a:prstGeom>
        </p:spPr>
      </p:pic>
      <p:pic>
        <p:nvPicPr>
          <p:cNvPr id="14" name="Picture 4" descr="Power Automate Invoice Processing process screenshot ">
            <a:extLst>
              <a:ext uri="{FF2B5EF4-FFF2-40B4-BE49-F238E27FC236}">
                <a16:creationId xmlns:a16="http://schemas.microsoft.com/office/drawing/2014/main" id="{78D26EEF-A145-4BED-B13E-4CB6006B2EB9}"/>
              </a:ext>
            </a:extLst>
          </p:cNvPr>
          <p:cNvPicPr>
            <a:picLocks noChangeAspect="1"/>
          </p:cNvPicPr>
          <p:nvPr/>
        </p:nvPicPr>
        <p:blipFill rotWithShape="1">
          <a:blip r:embed="rId4"/>
          <a:srcRect t="6578" b="6578"/>
          <a:stretch/>
        </p:blipFill>
        <p:spPr>
          <a:xfrm>
            <a:off x="6381635" y="1885051"/>
            <a:ext cx="5271888" cy="3226250"/>
          </a:xfrm>
          <a:prstGeom prst="rect">
            <a:avLst/>
          </a:prstGeom>
        </p:spPr>
      </p:pic>
    </p:spTree>
    <p:extLst>
      <p:ext uri="{BB962C8B-B14F-4D97-AF65-F5344CB8AC3E}">
        <p14:creationId xmlns:p14="http://schemas.microsoft.com/office/powerpoint/2010/main" val="12435780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Gain insights from your data regardless of where it </a:t>
            </a:r>
            <a:br>
              <a:rPr lang="en-US" altLang="zh-CN" dirty="0"/>
            </a:br>
            <a:r>
              <a:rPr lang="en-US" altLang="zh-CN" dirty="0"/>
              <a:t>lives with Power BI</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Connect to all your data and get a consolidated view across your business through a single pane of glass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Create ad-hoc analysis, live dashboards and interactive reports that are easy to consume on the web and across mobile devices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Build smart apps by infusing insights from your data and drive action with the power of the Power Platform</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32" descr="Logo of Power BI">
            <a:extLst>
              <a:ext uri="{FF2B5EF4-FFF2-40B4-BE49-F238E27FC236}">
                <a16:creationId xmlns:a16="http://schemas.microsoft.com/office/drawing/2014/main" id="{B200DCD4-0FCA-40D0-8EEF-AD2FA2803DC2}"/>
              </a:ext>
            </a:extLst>
          </p:cNvPr>
          <p:cNvPicPr>
            <a:picLocks noChangeAspect="1"/>
          </p:cNvPicPr>
          <p:nvPr/>
        </p:nvPicPr>
        <p:blipFill>
          <a:blip r:embed="rId3"/>
          <a:stretch>
            <a:fillRect/>
          </a:stretch>
        </p:blipFill>
        <p:spPr>
          <a:xfrm>
            <a:off x="10836560" y="552077"/>
            <a:ext cx="803504" cy="612648"/>
          </a:xfrm>
          <a:prstGeom prst="rect">
            <a:avLst/>
          </a:prstGeom>
        </p:spPr>
      </p:pic>
      <p:grpSp>
        <p:nvGrpSpPr>
          <p:cNvPr id="14" name="组合 13">
            <a:extLst>
              <a:ext uri="{FF2B5EF4-FFF2-40B4-BE49-F238E27FC236}">
                <a16:creationId xmlns:a16="http://schemas.microsoft.com/office/drawing/2014/main" id="{FB1A1B4F-8269-4D56-9BEC-268F8D9211CD}"/>
              </a:ext>
            </a:extLst>
          </p:cNvPr>
          <p:cNvGrpSpPr/>
          <p:nvPr/>
        </p:nvGrpSpPr>
        <p:grpSpPr>
          <a:xfrm>
            <a:off x="6570580" y="1602441"/>
            <a:ext cx="4933244" cy="3919403"/>
            <a:chOff x="6370051" y="1985964"/>
            <a:chExt cx="5377452" cy="4272321"/>
          </a:xfrm>
        </p:grpSpPr>
        <p:pic>
          <p:nvPicPr>
            <p:cNvPr id="15" name="Picture 13" descr="Power BI dashboard on tablet screen">
              <a:extLst>
                <a:ext uri="{FF2B5EF4-FFF2-40B4-BE49-F238E27FC236}">
                  <a16:creationId xmlns:a16="http://schemas.microsoft.com/office/drawing/2014/main" id="{AE85712F-A61E-48DF-A221-9711716FD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051" y="1985964"/>
              <a:ext cx="4541137" cy="3163270"/>
            </a:xfrm>
            <a:prstGeom prst="rect">
              <a:avLst/>
            </a:prstGeom>
          </p:spPr>
        </p:pic>
        <p:pic>
          <p:nvPicPr>
            <p:cNvPr id="16" name="Picture 4" descr="Power BI dashboard on mobile screen">
              <a:extLst>
                <a:ext uri="{FF2B5EF4-FFF2-40B4-BE49-F238E27FC236}">
                  <a16:creationId xmlns:a16="http://schemas.microsoft.com/office/drawing/2014/main" id="{B7B2E723-6D93-4143-8356-B2B07087EB44}"/>
                </a:ext>
              </a:extLst>
            </p:cNvPr>
            <p:cNvPicPr>
              <a:picLocks noChangeAspect="1"/>
            </p:cNvPicPr>
            <p:nvPr/>
          </p:nvPicPr>
          <p:blipFill>
            <a:blip r:embed="rId5"/>
            <a:stretch>
              <a:fillRect/>
            </a:stretch>
          </p:blipFill>
          <p:spPr>
            <a:xfrm>
              <a:off x="8181034" y="3697743"/>
              <a:ext cx="1432684" cy="2560542"/>
            </a:xfrm>
            <a:prstGeom prst="rect">
              <a:avLst/>
            </a:prstGeom>
          </p:spPr>
        </p:pic>
        <p:pic>
          <p:nvPicPr>
            <p:cNvPr id="17" name="Picture 6" descr="Power BI dashboard on tablet screen">
              <a:extLst>
                <a:ext uri="{FF2B5EF4-FFF2-40B4-BE49-F238E27FC236}">
                  <a16:creationId xmlns:a16="http://schemas.microsoft.com/office/drawing/2014/main" id="{4DB22539-9B17-4209-A0EC-D0083C2924BC}"/>
                </a:ext>
              </a:extLst>
            </p:cNvPr>
            <p:cNvPicPr>
              <a:picLocks noChangeAspect="1"/>
            </p:cNvPicPr>
            <p:nvPr/>
          </p:nvPicPr>
          <p:blipFill>
            <a:blip r:embed="rId6"/>
            <a:stretch>
              <a:fillRect/>
            </a:stretch>
          </p:blipFill>
          <p:spPr>
            <a:xfrm>
              <a:off x="9613718" y="3179538"/>
              <a:ext cx="2133785" cy="3078747"/>
            </a:xfrm>
            <a:prstGeom prst="rect">
              <a:avLst/>
            </a:prstGeom>
          </p:spPr>
        </p:pic>
      </p:grpSp>
    </p:spTree>
    <p:extLst>
      <p:ext uri="{BB962C8B-B14F-4D97-AF65-F5344CB8AC3E}">
        <p14:creationId xmlns:p14="http://schemas.microsoft.com/office/powerpoint/2010/main" val="3245639470"/>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ms10X- Presenter Starter Deck.potx" id="{8D5BA37E-8F9B-40D8-83BF-7DEB6FB655A7}" vid="{538E0490-3354-45F1-934B-5CFB376A9E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8" ma:contentTypeDescription="Create a new document." ma:contentTypeScope="" ma:versionID="d4c95c701b69dc54ce68342230fc4205">
  <xsd:schema xmlns:xsd="http://www.w3.org/2001/XMLSchema" xmlns:xs="http://www.w3.org/2001/XMLSchema" xmlns:p="http://schemas.microsoft.com/office/2006/metadata/properties" xmlns:ns1="http://schemas.microsoft.com/sharepoint/v3" xmlns:ns2="7e96d60b-db1d-44a2-8be4-a128982f8e65" xmlns:ns3="76e03480-8cba-4236-ba8e-c2eaec5d39d6" targetNamespace="http://schemas.microsoft.com/office/2006/metadata/properties" ma:root="true" ma:fieldsID="7b3ec7c302ac4ba5bc825fb57c2e71f6" ns1:_="" ns2:_="" ns3:_="">
    <xsd:import namespace="http://schemas.microsoft.com/sharepoint/v3"/>
    <xsd:import namespace="7e96d60b-db1d-44a2-8be4-a128982f8e65"/>
    <xsd:import namespace="76e03480-8cba-4236-ba8e-c2eaec5d39d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59afee55-fc30-40da-a84e-ff6fc62c4ef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C6BBF93-38BF-47CF-A119-E0FD32679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e96d60b-db1d-44a2-8be4-a128982f8e65"/>
    <ds:schemaRef ds:uri="76e03480-8cba-4236-ba8e-c2eaec5d3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2757</TotalTime>
  <Words>4859</Words>
  <Application>Microsoft Office PowerPoint</Application>
  <PresentationFormat>Widescreen</PresentationFormat>
  <Paragraphs>387</Paragraphs>
  <Slides>36</Slides>
  <Notes>32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36</vt:i4>
      </vt:variant>
    </vt:vector>
  </HeadingPairs>
  <TitlesOfParts>
    <vt:vector size="50" baseType="lpstr">
      <vt:lpstr>Arial</vt:lpstr>
      <vt:lpstr>Calibri</vt:lpstr>
      <vt:lpstr>Calibri Light</vt:lpstr>
      <vt:lpstr>Consolas</vt:lpstr>
      <vt:lpstr>Lato Black</vt:lpstr>
      <vt:lpstr>Proxima Nova</vt:lpstr>
      <vt:lpstr>Proxima Nova Semibold</vt:lpstr>
      <vt:lpstr>Segoe UI</vt:lpstr>
      <vt:lpstr>Segoe UI (Body)</vt:lpstr>
      <vt:lpstr>Segoe UI Light</vt:lpstr>
      <vt:lpstr>Segoe UI Semibold</vt:lpstr>
      <vt:lpstr>Wingdings</vt:lpstr>
      <vt:lpstr>Microsoft Power Platform Template</vt:lpstr>
      <vt:lpstr>1_Office Theme</vt:lpstr>
      <vt:lpstr>Introduction to Microsoft Power Platform</vt:lpstr>
      <vt:lpstr>Jenkins NS</vt:lpstr>
      <vt:lpstr>Modules </vt:lpstr>
      <vt:lpstr>Module 1: What is Microsoft Power Platform</vt:lpstr>
      <vt:lpstr>Microsoft Learn module</vt:lpstr>
      <vt:lpstr>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virtual agents with Power Virtual Agents</vt:lpstr>
      <vt:lpstr>Add intelligence to your apps with AI Builder</vt:lpstr>
      <vt:lpstr>Put all your data to work with Microsoft Dataverse</vt:lpstr>
      <vt:lpstr>Enable external access with Power Apps portals</vt:lpstr>
      <vt:lpstr>Module 2: Data connectors</vt:lpstr>
      <vt:lpstr>Data connectors</vt:lpstr>
      <vt:lpstr>Data sources for connectors</vt:lpstr>
      <vt:lpstr>Components of a connector</vt:lpstr>
      <vt:lpstr>Module 3: Pulling it all together</vt:lpstr>
      <vt:lpstr>The unmatched functional flexibility of the Microsoft Power Platform</vt:lpstr>
      <vt:lpstr>Powerful alone. Better together</vt:lpstr>
      <vt:lpstr>Summary</vt:lpstr>
      <vt:lpstr>Module 4: Get started with Power Apps</vt:lpstr>
      <vt:lpstr>Intro to Power Apps</vt:lpstr>
      <vt:lpstr>What type of app can you build?</vt:lpstr>
      <vt:lpstr>What’s the difference?</vt:lpstr>
      <vt:lpstr>Power Apps building blocks</vt:lpstr>
      <vt:lpstr>Power Apps Home Page</vt:lpstr>
      <vt:lpstr>Power Apps Studio</vt:lpstr>
      <vt:lpstr>Power Apps Mobile</vt:lpstr>
      <vt:lpstr>Power Apps Admin Center</vt:lpstr>
      <vt:lpstr>Module 5: Power Apps related technologies</vt:lpstr>
      <vt:lpstr>Power Apps related technologies </vt:lpstr>
      <vt:lpstr>Data sources, connections, and gateways</vt:lpstr>
      <vt:lpstr>Dataverse</vt:lpstr>
      <vt:lpstr>Power Automate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 Platform</dc:title>
  <cp:lastModifiedBy>Jenkins</cp:lastModifiedBy>
  <cp:revision>3</cp:revision>
  <dcterms:created xsi:type="dcterms:W3CDTF">2020-04-30T00:33:59Z</dcterms:created>
  <dcterms:modified xsi:type="dcterms:W3CDTF">2022-11-29T01:03:34Z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0x0101000358DD63460F6D46982CDFCFF3E015F7</vt:lpwstr>
  </property>
</Properties>
</file>